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7" r:id="rId1"/>
    <p:sldMasterId id="2147483809" r:id="rId2"/>
    <p:sldMasterId id="2147483826" r:id="rId3"/>
    <p:sldMasterId id="2147483839" r:id="rId4"/>
  </p:sldMasterIdLst>
  <p:notesMasterIdLst>
    <p:notesMasterId r:id="rId27"/>
  </p:notesMasterIdLst>
  <p:sldIdLst>
    <p:sldId id="263" r:id="rId5"/>
    <p:sldId id="261" r:id="rId6"/>
    <p:sldId id="347" r:id="rId7"/>
    <p:sldId id="271" r:id="rId8"/>
    <p:sldId id="272" r:id="rId9"/>
    <p:sldId id="274" r:id="rId10"/>
    <p:sldId id="270" r:id="rId11"/>
    <p:sldId id="273" r:id="rId12"/>
    <p:sldId id="348" r:id="rId13"/>
    <p:sldId id="349" r:id="rId14"/>
    <p:sldId id="350" r:id="rId15"/>
    <p:sldId id="264" r:id="rId16"/>
    <p:sldId id="275" r:id="rId17"/>
    <p:sldId id="301" r:id="rId18"/>
    <p:sldId id="303" r:id="rId19"/>
    <p:sldId id="308" r:id="rId20"/>
    <p:sldId id="351" r:id="rId21"/>
    <p:sldId id="284" r:id="rId22"/>
    <p:sldId id="280" r:id="rId23"/>
    <p:sldId id="305" r:id="rId24"/>
    <p:sldId id="307" r:id="rId25"/>
    <p:sldId id="265" r:id="rId26"/>
  </p:sldIdLst>
  <p:sldSz cx="12192000" cy="6858000"/>
  <p:notesSz cx="6858000" cy="9144000"/>
  <p:embeddedFontLst>
    <p:embeddedFont>
      <p:font typeface=".VnHelvetInsH" panose="020B7200000000000000" pitchFamily="34" charset="0"/>
      <p:regular r:id="rId28"/>
    </p:embeddedFon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.VnTimeH" panose="020B7200000000000000" pitchFamily="34" charset="0"/>
      <p:regular r:id="rId33"/>
      <p:bold r:id="rId34"/>
      <p:italic r:id="rId35"/>
      <p:boldItalic r:id="rId36"/>
    </p:embeddedFont>
    <p:embeddedFont>
      <p:font typeface="Aachen" panose="02020500000000000000" charset="0"/>
      <p:bold r:id="rId37"/>
    </p:embeddedFont>
    <p:embeddedFont>
      <p:font typeface="Bodoni MT Black" panose="02070A03080606020203" pitchFamily="18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VNI-Times" pitchFamily="2" charset="0"/>
      <p:regular r:id="rId53"/>
      <p:bold r:id="rId54"/>
      <p:italic r:id="rId55"/>
      <p:boldItalic r:id="rId56"/>
    </p:embeddedFont>
    <p:embeddedFont>
      <p:font typeface="Wingdings 2" panose="05020102010507070707" pitchFamily="18" charset="2"/>
      <p:regular r:id="rId57"/>
    </p:embeddedFont>
    <p:embeddedFont>
      <p:font typeface="Wingdings 3" panose="05040102010807070707" pitchFamily="18" charset="2"/>
      <p:regular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531263-8641-48D3-8375-69713636DE4B}">
          <p14:sldIdLst>
            <p14:sldId id="263"/>
            <p14:sldId id="261"/>
            <p14:sldId id="347"/>
            <p14:sldId id="271"/>
            <p14:sldId id="272"/>
            <p14:sldId id="274"/>
            <p14:sldId id="270"/>
            <p14:sldId id="273"/>
            <p14:sldId id="348"/>
            <p14:sldId id="349"/>
            <p14:sldId id="350"/>
            <p14:sldId id="264"/>
            <p14:sldId id="275"/>
            <p14:sldId id="301"/>
            <p14:sldId id="303"/>
            <p14:sldId id="308"/>
            <p14:sldId id="351"/>
            <p14:sldId id="284"/>
            <p14:sldId id="280"/>
            <p14:sldId id="305"/>
            <p14:sldId id="307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A9343-CF26-4A0E-B2FB-AE8BD88E8E5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B6DC1-64EC-4CA0-A9B0-8D7627204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45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4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3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83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0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44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55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2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0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246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8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5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42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746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952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82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841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6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729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35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D0C5F2-67CC-463E-A6A8-C26203B73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13367F-3A27-4917-9B01-F644C2F94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D78735-5016-4FE2-8B54-5D99EB2A2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F4052-9FED-48E1-929D-11EDCE0E54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86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42A09B-9386-4D22-8018-269B7AB84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D1372D-027F-42F3-9036-CA8457E96B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F78647-6310-4BBF-9BED-436FF7A6CA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521F5-0A6A-4481-A372-44C40AA30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6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58B555-56C1-4B10-84B9-5718E6A900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13E79A-ED4A-47B1-A367-0B61534D0E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5358DD-97F1-43BE-9D60-158B85A42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BA7EE-8E48-41BC-9B27-792CD08B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16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9FD526-1224-45CC-891F-EF387E2DF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A91AC-9127-47E5-AC81-F4E1A9447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3325C-14B6-4693-98EA-B1C897A117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F8C4A-DE36-44F4-88A2-8271C454A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785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516F10-C8AB-4951-BA75-26E4C618E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C95DFA-711F-4B0F-BB2D-963A595FEE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BBD318-CE0D-4737-9477-C34C2E82F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57505-AA9D-4DC9-B5A0-7167645FE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835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41D37AD-28E0-4AF8-AC23-CA25F53F1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4746B7-8918-4E37-9BF8-0E191D65A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0D348D-F593-4A73-95D9-F2C279D80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B6E21-A75B-4D94-816B-4590B1C50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722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D60D27-2AE2-4E25-A0FB-2482E0E66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D3854B-BA46-4640-AB3E-F9071299BA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026F59-5AF9-4CEB-8AB3-7E8BA5448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41D17-DC7A-48A4-9ABB-F2EA9767D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140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C9537-9EFA-4555-8EF9-CB2718B1DC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7AF4E-D3C4-4DAB-B9DC-B2396BE433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7C138-7404-4747-963A-30765735C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93163D-0666-4A08-BF4A-14BAF0B4B2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93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150F8-5458-45F7-AE85-682FF0388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649F5-9A8C-4B26-BB65-4140BB927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729D58-562F-42EC-B451-B1979DBE0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A4A9F-E193-4B9B-B080-C08CA5D07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31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BE0577-1C87-4DAC-AB77-392146AC1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B41CD1-961B-4566-A279-C0FE7EE31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DE4336-EF66-4DBD-B422-9A3929D39A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426F8-C850-4BE4-A614-082570C4E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53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CCEA86-D18A-4268-BC3F-1234AFFE7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5D75D8-F017-4753-A57F-6852B3CB7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2518F8-3716-4A20-87FD-F35DC8BBC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1930A-E481-475C-A041-52101320F1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488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2912FE-A5E6-45D2-89C2-56749966F5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11D294-8187-4904-AF91-7F7B956A4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7D6DFB-3080-4F8C-BA35-8CEAEE688E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3260C-2032-4374-B19D-B1A25360E7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04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94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FF0C88-3EB8-4B5F-886D-0DC360974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F601F1-3F96-460D-802A-4ABA094207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0844F6-8EA4-40A7-BD07-DE858E3AFF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D4EBC3-FBCC-4EF3-A23B-1DD57ABF3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171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590A9A-D074-4EC8-8AA9-7BB5FE2FEF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2674D3-4C15-4CDC-AF72-FE175364A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35B29A-1B0C-4663-BB39-BE3E58DC1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63553-C706-4AF2-BDF0-61993B4B2B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0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B80E3D-7C35-4504-B6A3-70D43EB14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ED05C8-4B52-405B-B0FA-341BBB8AE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11AD4C-E3F0-482D-B2F2-AF2D5040CC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F576FB-8AD1-40ED-AE44-848697B94A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614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CECBD-F919-4787-BF03-95C07BA21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AE736F-7745-4CCE-85D2-6E59CCEAC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E6656-1C34-4499-A240-85086B095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0D949-8B69-4027-BED8-9218ECC740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622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251633-1F21-4A0C-B694-66BC80D52E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1DE95F-6413-4F99-BBE6-20FDA2208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24F7DE-8244-4F00-A028-28FD1BC00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4F714-F9A6-415A-87FE-21D3B715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1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66369A-82BF-4E62-A7DC-CA42AD07E5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1A9484-CDE5-493B-9966-6126D9E7C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374385-EE7F-4236-B0C5-E1FFA9C87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7F083-840E-4617-8191-54B1519D7A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554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3C6F28-BA09-4090-B499-87220443CE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F27B35-4D81-4348-A169-DA8FCD026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066A0B-B977-453E-BABA-7F9931BC83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35726-47BE-4EC1-8F5D-D947F75CBC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833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6E3DBB-3287-4701-8BA5-01FF9EF06F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02CB17-C569-4CDF-9923-47E965E786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A27B9-7FCE-4FFE-BC72-A106EEBB28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297AD-C981-40F5-A779-29EBD6347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458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689604-9277-4483-AFA1-184705EDE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04DE8-7D2E-47D3-B271-1969EEEFA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BD106-FBF6-4626-BCE8-507A0268F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C067F-8DDD-4A7E-B10D-5A556C7FA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129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DBEB5-3258-4261-B81D-ED999FAF7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5849C9-B86E-4A58-9FF2-E590FCD49D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C8B42B-D596-45D1-97B7-D5775714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3E88E-7B9B-466F-AA3E-F42438D393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24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62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2BADE9-C43E-47E0-9BE6-45362A6848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96A2FB-E204-45C4-AAFA-C38CFC6187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D659F7-AC03-4A10-9812-5FC081BCD3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3FB55D-E6CE-4ED9-A4A3-36024DE6A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238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E75051A-DF17-4C33-9E19-EC7F270BD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DC10AF-D924-4071-AE78-74646BEE98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507677-98F1-4F95-B5D1-4916C35E0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C93E2-86E4-49A2-8215-99A4E83226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835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9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26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99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6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6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1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6B18E37-5980-4785-9320-B848E64A9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7A30D1-8887-4F09-B981-C6720ED4C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2036" name="Rectangle 4">
            <a:extLst>
              <a:ext uri="{FF2B5EF4-FFF2-40B4-BE49-F238E27FC236}">
                <a16:creationId xmlns:a16="http://schemas.microsoft.com/office/drawing/2014/main" id="{D2CE08E7-D98A-42B7-B8F1-A0918900AB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7" name="Rectangle 5">
            <a:extLst>
              <a:ext uri="{FF2B5EF4-FFF2-40B4-BE49-F238E27FC236}">
                <a16:creationId xmlns:a16="http://schemas.microsoft.com/office/drawing/2014/main" id="{A3BB3A99-5C50-4450-B777-681F5B26DD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8" name="Rectangle 6">
            <a:extLst>
              <a:ext uri="{FF2B5EF4-FFF2-40B4-BE49-F238E27FC236}">
                <a16:creationId xmlns:a16="http://schemas.microsoft.com/office/drawing/2014/main" id="{3BAB75F4-23AF-4B63-A7D8-F67A4F5FC6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B07214-97F6-431B-AD3B-5ED83A8C13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97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2EB55FD-DD58-4920-B698-A1D5382DF8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3D5A7E-FAED-49A3-B5AE-2BBD6DA4D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3D0A5B3-5033-4AC9-8045-4B2C5D2075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621A57-2D58-4D54-83A3-9ECDAE586C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AC95DB4-AF91-4DD0-9192-CBC672D71E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57D70FFF-EC75-4565-BD5A-AE7B867F0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86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w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openxmlformats.org/officeDocument/2006/relationships/image" Target="../media/image28.gif"/><Relationship Id="rId4" Type="http://schemas.openxmlformats.org/officeDocument/2006/relationships/image" Target="../media/image25.gif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33.png"/><Relationship Id="rId7" Type="http://schemas.openxmlformats.org/officeDocument/2006/relationships/image" Target="../media/image27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slide" Target="slide19.xml"/><Relationship Id="rId5" Type="http://schemas.openxmlformats.org/officeDocument/2006/relationships/image" Target="../media/image32.png"/><Relationship Id="rId10" Type="http://schemas.openxmlformats.org/officeDocument/2006/relationships/image" Target="../media/image28.gif"/><Relationship Id="rId4" Type="http://schemas.openxmlformats.org/officeDocument/2006/relationships/image" Target="../media/image31.png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0.png"/><Relationship Id="rId7" Type="http://schemas.openxmlformats.org/officeDocument/2006/relationships/slide" Target="slide1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11" Type="http://schemas.openxmlformats.org/officeDocument/2006/relationships/image" Target="../media/image28.gif"/><Relationship Id="rId5" Type="http://schemas.openxmlformats.org/officeDocument/2006/relationships/image" Target="../media/image31.png"/><Relationship Id="rId10" Type="http://schemas.openxmlformats.org/officeDocument/2006/relationships/slide" Target="slide18.xml"/><Relationship Id="rId4" Type="http://schemas.openxmlformats.org/officeDocument/2006/relationships/image" Target="../media/image33.png"/><Relationship Id="rId9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21.wmf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gif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48.png"/><Relationship Id="rId5" Type="http://schemas.openxmlformats.org/officeDocument/2006/relationships/image" Target="../media/image30.png"/><Relationship Id="rId10" Type="http://schemas.openxmlformats.org/officeDocument/2006/relationships/image" Target="../media/image47.png"/><Relationship Id="rId4" Type="http://schemas.openxmlformats.org/officeDocument/2006/relationships/image" Target="../media/image28.gif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../Downloads/Khuc%20hat%20chim%20son%20ca.mp3" TargetMode="Externa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BA294-E222-4C29-A9D9-2DDFD2A2B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301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BA6CD2-472C-43F3-90E3-572E63DD165E}"/>
              </a:ext>
            </a:extLst>
          </p:cNvPr>
          <p:cNvSpPr/>
          <p:nvPr/>
        </p:nvSpPr>
        <p:spPr>
          <a:xfrm>
            <a:off x="3919385" y="5866207"/>
            <a:ext cx="3910767" cy="85222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 NHẠC LỚP 7</a:t>
            </a:r>
          </a:p>
        </p:txBody>
      </p:sp>
    </p:spTree>
    <p:extLst>
      <p:ext uri="{BB962C8B-B14F-4D97-AF65-F5344CB8AC3E}">
        <p14:creationId xmlns:p14="http://schemas.microsoft.com/office/powerpoint/2010/main" val="37517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POINSET2">
            <a:extLst>
              <a:ext uri="{FF2B5EF4-FFF2-40B4-BE49-F238E27FC236}">
                <a16:creationId xmlns:a16="http://schemas.microsoft.com/office/drawing/2014/main" id="{CA106726-37BE-4DA7-8EC8-9585342F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6800" y="-762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POINSET2">
            <a:extLst>
              <a:ext uri="{FF2B5EF4-FFF2-40B4-BE49-F238E27FC236}">
                <a16:creationId xmlns:a16="http://schemas.microsoft.com/office/drawing/2014/main" id="{C7D07A52-A9A6-441A-BE6C-331A6B9B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0574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POINSET2">
            <a:extLst>
              <a:ext uri="{FF2B5EF4-FFF2-40B4-BE49-F238E27FC236}">
                <a16:creationId xmlns:a16="http://schemas.microsoft.com/office/drawing/2014/main" id="{99AC4F7D-10C2-45E5-97B1-D86AC1E3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1619" y="5945981"/>
            <a:ext cx="9144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POINSET2">
            <a:extLst>
              <a:ext uri="{FF2B5EF4-FFF2-40B4-BE49-F238E27FC236}">
                <a16:creationId xmlns:a16="http://schemas.microsoft.com/office/drawing/2014/main" id="{A0D5B2C0-72B8-46E2-8592-D71F58A3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34564" y="6027738"/>
            <a:ext cx="8334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>
            <a:extLst>
              <a:ext uri="{FF2B5EF4-FFF2-40B4-BE49-F238E27FC236}">
                <a16:creationId xmlns:a16="http://schemas.microsoft.com/office/drawing/2014/main" id="{71642ADA-ADBF-4E29-9674-AD91E52F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79500"/>
            <a:ext cx="5791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1EB0EDF8-5D23-4B2B-A5AC-AE5FB88D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464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>
            <a:extLst>
              <a:ext uri="{FF2B5EF4-FFF2-40B4-BE49-F238E27FC236}">
                <a16:creationId xmlns:a16="http://schemas.microsoft.com/office/drawing/2014/main" id="{9E18C4F9-FAB7-403E-A62A-B82BB314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76600"/>
            <a:ext cx="472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NOTES2">
            <a:extLst>
              <a:ext uri="{FF2B5EF4-FFF2-40B4-BE49-F238E27FC236}">
                <a16:creationId xmlns:a16="http://schemas.microsoft.com/office/drawing/2014/main" id="{613F9519-F6C5-4276-823F-43F42517D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56388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NOTES2">
            <a:extLst>
              <a:ext uri="{FF2B5EF4-FFF2-40B4-BE49-F238E27FC236}">
                <a16:creationId xmlns:a16="http://schemas.microsoft.com/office/drawing/2014/main" id="{46D608F6-A430-402A-B2AF-A50F61EA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0"/>
            <a:ext cx="1008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NOTES2">
            <a:extLst>
              <a:ext uri="{FF2B5EF4-FFF2-40B4-BE49-F238E27FC236}">
                <a16:creationId xmlns:a16="http://schemas.microsoft.com/office/drawing/2014/main" id="{6A81BF85-9051-492C-8401-8D71AFF76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004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NOTES2">
            <a:extLst>
              <a:ext uri="{FF2B5EF4-FFF2-40B4-BE49-F238E27FC236}">
                <a16:creationId xmlns:a16="http://schemas.microsoft.com/office/drawing/2014/main" id="{4B7C1A43-FB4C-49E2-827F-1B78639C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2971800"/>
            <a:ext cx="1008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1" descr="0466C1DB976A4B56BBBED2EE1082C30F">
            <a:extLst>
              <a:ext uri="{FF2B5EF4-FFF2-40B4-BE49-F238E27FC236}">
                <a16:creationId xmlns:a16="http://schemas.microsoft.com/office/drawing/2014/main" id="{5F6EEC8D-87DA-4A1B-84F3-D378338086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-76200"/>
            <a:ext cx="14271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2">
            <a:extLst>
              <a:ext uri="{FF2B5EF4-FFF2-40B4-BE49-F238E27FC236}">
                <a16:creationId xmlns:a16="http://schemas.microsoft.com/office/drawing/2014/main" id="{E2EFF9A5-2AB0-4EF8-9089-364DA0556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525589"/>
            <a:ext cx="76469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Cung và nửa cung là đơn vị dùng để chỉ khoảng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cách về cao độ giữa 2 âm thanh liền bậc.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- 1 cung = 2 nửa cung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FABB0FC7-2966-42CE-A6FA-DB3A06A93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3976688"/>
            <a:ext cx="30908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1 cung kí hiệu là 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0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4071F6EA-ACA2-4189-A1B0-6669F68FD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62001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FF3300"/>
                </a:solidFill>
                <a:latin typeface="Arial" panose="020B0604020202020204" pitchFamily="34" charset="0"/>
              </a:rPr>
              <a:t>Khái niệm: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0528AC9C-2A5A-4621-92CD-43BC32CD3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200401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FF3300"/>
                </a:solidFill>
                <a:latin typeface="Arial" panose="020B0604020202020204" pitchFamily="34" charset="0"/>
              </a:rPr>
              <a:t>Kí hiệu:</a:t>
            </a:r>
          </a:p>
        </p:txBody>
      </p:sp>
      <p:pic>
        <p:nvPicPr>
          <p:cNvPr id="26630" name="Picture 6">
            <a:extLst>
              <a:ext uri="{FF2B5EF4-FFF2-40B4-BE49-F238E27FC236}">
                <a16:creationId xmlns:a16="http://schemas.microsoft.com/office/drawing/2014/main" id="{00DEA44B-3AF8-46A5-87F4-D0A732782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86200"/>
            <a:ext cx="1371600" cy="674688"/>
          </a:xfrm>
          <a:prstGeom prst="rect">
            <a:avLst/>
          </a:prstGeom>
          <a:solidFill>
            <a:srgbClr val="5412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0713_1j_s">
            <a:extLst>
              <a:ext uri="{FF2B5EF4-FFF2-40B4-BE49-F238E27FC236}">
                <a16:creationId xmlns:a16="http://schemas.microsoft.com/office/drawing/2014/main" id="{8184EA27-A61D-4614-AAE1-AB657EFB87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137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whatluv">
            <a:extLst>
              <a:ext uri="{FF2B5EF4-FFF2-40B4-BE49-F238E27FC236}">
                <a16:creationId xmlns:a16="http://schemas.microsoft.com/office/drawing/2014/main" id="{0CC3246F-FF79-44D1-A9AC-952110004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06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0466C1DB976A4B56BBBED2EE1082C30F">
            <a:extLst>
              <a:ext uri="{FF2B5EF4-FFF2-40B4-BE49-F238E27FC236}">
                <a16:creationId xmlns:a16="http://schemas.microsoft.com/office/drawing/2014/main" id="{C6B5F0EE-A2E2-46F6-B609-70EC736D80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38" y="4876800"/>
            <a:ext cx="14271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 Box 12">
            <a:extLst>
              <a:ext uri="{FF2B5EF4-FFF2-40B4-BE49-F238E27FC236}">
                <a16:creationId xmlns:a16="http://schemas.microsoft.com/office/drawing/2014/main" id="{91E4732D-A4B2-497E-95F9-4A3B34FAF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119688"/>
            <a:ext cx="411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- 1/2cung kí hiệu là :</a:t>
            </a:r>
          </a:p>
        </p:txBody>
      </p:sp>
      <p:sp>
        <p:nvSpPr>
          <p:cNvPr id="26637" name="Line 13">
            <a:extLst>
              <a:ext uri="{FF2B5EF4-FFF2-40B4-BE49-F238E27FC236}">
                <a16:creationId xmlns:a16="http://schemas.microsoft.com/office/drawing/2014/main" id="{DEE1D14B-FF01-48B5-97E1-B5CFB3312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257800"/>
            <a:ext cx="533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6638" name="Line 14">
            <a:extLst>
              <a:ext uri="{FF2B5EF4-FFF2-40B4-BE49-F238E27FC236}">
                <a16:creationId xmlns:a16="http://schemas.microsoft.com/office/drawing/2014/main" id="{954FD30A-F3A3-4C9D-BCDA-D875A22026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5257800"/>
            <a:ext cx="533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/>
      <p:bldP spid="26628" grpId="0"/>
      <p:bldP spid="26629" grpId="0"/>
      <p:bldP spid="266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F975C443-05F2-46A6-9416-31466C29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90800"/>
            <a:ext cx="777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0713_1j_s">
            <a:extLst>
              <a:ext uri="{FF2B5EF4-FFF2-40B4-BE49-F238E27FC236}">
                <a16:creationId xmlns:a16="http://schemas.microsoft.com/office/drawing/2014/main" id="{648C98E9-0E38-43DD-9FD1-C89AF91C0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6800"/>
            <a:ext cx="762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0466C1DB976A4B56BBBED2EE1082C30F">
            <a:extLst>
              <a:ext uri="{FF2B5EF4-FFF2-40B4-BE49-F238E27FC236}">
                <a16:creationId xmlns:a16="http://schemas.microsoft.com/office/drawing/2014/main" id="{416AF992-7FA1-43BE-BBBE-E75CDA99CB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410200"/>
            <a:ext cx="106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whatluv">
            <a:extLst>
              <a:ext uri="{FF2B5EF4-FFF2-40B4-BE49-F238E27FC236}">
                <a16:creationId xmlns:a16="http://schemas.microsoft.com/office/drawing/2014/main" id="{E4ABDCFF-90EF-43B0-8E5A-368BBF4509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1054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pink_flower_divider_md_clr">
            <a:extLst>
              <a:ext uri="{FF2B5EF4-FFF2-40B4-BE49-F238E27FC236}">
                <a16:creationId xmlns:a16="http://schemas.microsoft.com/office/drawing/2014/main" id="{8D53D867-8D74-4193-ACE3-3C63A612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85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pink_flower_divider_md_clr">
            <a:extLst>
              <a:ext uri="{FF2B5EF4-FFF2-40B4-BE49-F238E27FC236}">
                <a16:creationId xmlns:a16="http://schemas.microsoft.com/office/drawing/2014/main" id="{4ED26E5E-7DA4-42DF-AF96-E8592C98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85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pink_flower_divider_md_clr">
            <a:extLst>
              <a:ext uri="{FF2B5EF4-FFF2-40B4-BE49-F238E27FC236}">
                <a16:creationId xmlns:a16="http://schemas.microsoft.com/office/drawing/2014/main" id="{7DB638C1-CB2E-4A51-A94C-21A418DDA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00800"/>
            <a:ext cx="685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2" descr="pink_flower_divider_md_clr">
            <a:extLst>
              <a:ext uri="{FF2B5EF4-FFF2-40B4-BE49-F238E27FC236}">
                <a16:creationId xmlns:a16="http://schemas.microsoft.com/office/drawing/2014/main" id="{0811675E-0C39-4C64-88D2-6125A54B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447800"/>
            <a:ext cx="60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0466C1DB976A4B56BBBED2EE1082C30F">
            <a:extLst>
              <a:ext uri="{FF2B5EF4-FFF2-40B4-BE49-F238E27FC236}">
                <a16:creationId xmlns:a16="http://schemas.microsoft.com/office/drawing/2014/main" id="{7B3C89A8-5578-465B-A322-97D60898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Text Box 18">
            <a:extLst>
              <a:ext uri="{FF2B5EF4-FFF2-40B4-BE49-F238E27FC236}">
                <a16:creationId xmlns:a16="http://schemas.microsoft.com/office/drawing/2014/main" id="{2C5B28C5-14F7-4A2B-8DA1-3AA5BCBD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93814"/>
            <a:ext cx="7010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Trong 7 bậc âm cơ bản: Đô - Rê - Mi - Fa - Son - La - Si - ( Đô ), có những khoảng cách cung và nửa cung như sau:</a:t>
            </a:r>
            <a:r>
              <a:rPr lang="en-US" altLang="en-US" sz="2800">
                <a:solidFill>
                  <a:srgbClr val="54122A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315" name="Text Box 51">
            <a:extLst>
              <a:ext uri="{FF2B5EF4-FFF2-40B4-BE49-F238E27FC236}">
                <a16:creationId xmlns:a16="http://schemas.microsoft.com/office/drawing/2014/main" id="{9829A15C-401D-4170-BD6E-B137CB6A0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114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1cung</a:t>
            </a:r>
          </a:p>
        </p:txBody>
      </p:sp>
      <p:sp>
        <p:nvSpPr>
          <p:cNvPr id="11316" name="Text Box 52">
            <a:extLst>
              <a:ext uri="{FF2B5EF4-FFF2-40B4-BE49-F238E27FC236}">
                <a16:creationId xmlns:a16="http://schemas.microsoft.com/office/drawing/2014/main" id="{CDDABFE9-521F-4BD3-9BBE-AD840471E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114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1cung</a:t>
            </a:r>
          </a:p>
        </p:txBody>
      </p:sp>
      <p:sp>
        <p:nvSpPr>
          <p:cNvPr id="11317" name="Text Box 53">
            <a:extLst>
              <a:ext uri="{FF2B5EF4-FFF2-40B4-BE49-F238E27FC236}">
                <a16:creationId xmlns:a16="http://schemas.microsoft.com/office/drawing/2014/main" id="{2BBA9B66-BC7F-462F-AA4F-34EB12AF6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1148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1/2cung</a:t>
            </a:r>
          </a:p>
        </p:txBody>
      </p:sp>
      <p:sp>
        <p:nvSpPr>
          <p:cNvPr id="11318" name="Text Box 54">
            <a:extLst>
              <a:ext uri="{FF2B5EF4-FFF2-40B4-BE49-F238E27FC236}">
                <a16:creationId xmlns:a16="http://schemas.microsoft.com/office/drawing/2014/main" id="{BB85CA69-1ACB-4485-BE7F-0453D4E08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114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1cung</a:t>
            </a:r>
          </a:p>
        </p:txBody>
      </p:sp>
      <p:sp>
        <p:nvSpPr>
          <p:cNvPr id="11319" name="Text Box 55">
            <a:extLst>
              <a:ext uri="{FF2B5EF4-FFF2-40B4-BE49-F238E27FC236}">
                <a16:creationId xmlns:a16="http://schemas.microsoft.com/office/drawing/2014/main" id="{5EB8DD13-4751-4BDB-BD23-67D748CBC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114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1cung</a:t>
            </a:r>
          </a:p>
        </p:txBody>
      </p:sp>
      <p:sp>
        <p:nvSpPr>
          <p:cNvPr id="11320" name="Text Box 56">
            <a:extLst>
              <a:ext uri="{FF2B5EF4-FFF2-40B4-BE49-F238E27FC236}">
                <a16:creationId xmlns:a16="http://schemas.microsoft.com/office/drawing/2014/main" id="{D6503C21-68CA-4B0F-9F97-147BE252C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114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1cung</a:t>
            </a:r>
          </a:p>
        </p:txBody>
      </p:sp>
      <p:sp>
        <p:nvSpPr>
          <p:cNvPr id="11321" name="Text Box 57">
            <a:extLst>
              <a:ext uri="{FF2B5EF4-FFF2-40B4-BE49-F238E27FC236}">
                <a16:creationId xmlns:a16="http://schemas.microsoft.com/office/drawing/2014/main" id="{DE3E343C-14D3-4186-A5DF-983C81A3A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1148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1/2cung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11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OINSET2">
            <a:extLst>
              <a:ext uri="{FF2B5EF4-FFF2-40B4-BE49-F238E27FC236}">
                <a16:creationId xmlns:a16="http://schemas.microsoft.com/office/drawing/2014/main" id="{442D1205-57D3-417C-9AB2-6E7FE4DF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6800" y="-762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POINSET2">
            <a:extLst>
              <a:ext uri="{FF2B5EF4-FFF2-40B4-BE49-F238E27FC236}">
                <a16:creationId xmlns:a16="http://schemas.microsoft.com/office/drawing/2014/main" id="{16E12432-AAD6-4E1C-A4A1-897384952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0574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POINSET2">
            <a:extLst>
              <a:ext uri="{FF2B5EF4-FFF2-40B4-BE49-F238E27FC236}">
                <a16:creationId xmlns:a16="http://schemas.microsoft.com/office/drawing/2014/main" id="{143EDB4B-A450-4249-A401-7760D74E6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1619" y="5945981"/>
            <a:ext cx="9144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POINSET2">
            <a:extLst>
              <a:ext uri="{FF2B5EF4-FFF2-40B4-BE49-F238E27FC236}">
                <a16:creationId xmlns:a16="http://schemas.microsoft.com/office/drawing/2014/main" id="{6921484A-F09E-44A7-8057-34DAE53F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34564" y="6027738"/>
            <a:ext cx="8334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 descr="NOTES2">
            <a:extLst>
              <a:ext uri="{FF2B5EF4-FFF2-40B4-BE49-F238E27FC236}">
                <a16:creationId xmlns:a16="http://schemas.microsoft.com/office/drawing/2014/main" id="{016E90E7-13CD-432D-8677-D77431FA3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1722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 descr="NOTES2">
            <a:extLst>
              <a:ext uri="{FF2B5EF4-FFF2-40B4-BE49-F238E27FC236}">
                <a16:creationId xmlns:a16="http://schemas.microsoft.com/office/drawing/2014/main" id="{48F5CFFA-7726-4F57-B618-C3E79D4C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0"/>
            <a:ext cx="10080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 descr="NOTES2">
            <a:extLst>
              <a:ext uri="{FF2B5EF4-FFF2-40B4-BE49-F238E27FC236}">
                <a16:creationId xmlns:a16="http://schemas.microsoft.com/office/drawing/2014/main" id="{DD3393C4-4037-4F64-8B37-DC4A321C9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1722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 descr="NOTES2">
            <a:extLst>
              <a:ext uri="{FF2B5EF4-FFF2-40B4-BE49-F238E27FC236}">
                <a16:creationId xmlns:a16="http://schemas.microsoft.com/office/drawing/2014/main" id="{3D28E28F-188A-4AE8-A8E3-29357074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200"/>
            <a:ext cx="68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Text Box 17">
            <a:extLst>
              <a:ext uri="{FF2B5EF4-FFF2-40B4-BE49-F238E27FC236}">
                <a16:creationId xmlns:a16="http://schemas.microsoft.com/office/drawing/2014/main" id="{BF683767-C802-41F0-B4B0-49AA87A44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958850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u="sng">
                <a:solidFill>
                  <a:srgbClr val="990000"/>
                </a:solidFill>
                <a:latin typeface="Times New Roman" panose="02020603050405020304" pitchFamily="18" charset="0"/>
              </a:rPr>
              <a:t>b/ Dấu hóa</a:t>
            </a:r>
          </a:p>
        </p:txBody>
      </p:sp>
      <p:sp>
        <p:nvSpPr>
          <p:cNvPr id="33810" name="Text Box 18">
            <a:extLst>
              <a:ext uri="{FF2B5EF4-FFF2-40B4-BE49-F238E27FC236}">
                <a16:creationId xmlns:a16="http://schemas.microsoft.com/office/drawing/2014/main" id="{D428FFF8-9FFA-4B2D-9AD2-2DC65124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981200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* Khái niệm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: Dấu hóa là kí hiệu dùng để thay đổi độ cao của nốt nhạc.</a:t>
            </a:r>
          </a:p>
        </p:txBody>
      </p:sp>
      <p:sp>
        <p:nvSpPr>
          <p:cNvPr id="33811" name="Text Box 19">
            <a:extLst>
              <a:ext uri="{FF2B5EF4-FFF2-40B4-BE49-F238E27FC236}">
                <a16:creationId xmlns:a16="http://schemas.microsoft.com/office/drawing/2014/main" id="{020D369D-FF38-44F6-BA31-48AAE2284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149600"/>
            <a:ext cx="8458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*Các loại dấu hóa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: Có 3 loại dấu hóa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  - Dấu thăng ( 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#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): Nâng cao độ nốt nhạc lên nửa cung.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  - Dấu giáng (  ): Hạ thấp cao độ nốt nhạc xuống nửa cung.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  - Dấu bình (    ) : Hủy bỏ hiệu lực của dấu # hoặc dấu b.</a:t>
            </a: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C6365623-D0F6-4EFC-A64C-9FBCBC1D3642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5562600"/>
            <a:ext cx="76200" cy="381000"/>
            <a:chOff x="960" y="3744"/>
            <a:chExt cx="96" cy="240"/>
          </a:xfrm>
        </p:grpSpPr>
        <p:sp>
          <p:nvSpPr>
            <p:cNvPr id="14351" name="Line 26">
              <a:extLst>
                <a:ext uri="{FF2B5EF4-FFF2-40B4-BE49-F238E27FC236}">
                  <a16:creationId xmlns:a16="http://schemas.microsoft.com/office/drawing/2014/main" id="{E13C79AF-4132-4BFB-A90F-C35FB39C5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379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352" name="Line 27">
              <a:extLst>
                <a:ext uri="{FF2B5EF4-FFF2-40B4-BE49-F238E27FC236}">
                  <a16:creationId xmlns:a16="http://schemas.microsoft.com/office/drawing/2014/main" id="{AB90A1F6-70ED-4217-96DD-0073658191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3888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353" name="Line 28">
              <a:extLst>
                <a:ext uri="{FF2B5EF4-FFF2-40B4-BE49-F238E27FC236}">
                  <a16:creationId xmlns:a16="http://schemas.microsoft.com/office/drawing/2014/main" id="{B00861B1-32B4-49D5-95F2-6D81FB18E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3792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354" name="Line 29">
              <a:extLst>
                <a:ext uri="{FF2B5EF4-FFF2-40B4-BE49-F238E27FC236}">
                  <a16:creationId xmlns:a16="http://schemas.microsoft.com/office/drawing/2014/main" id="{1BD286CF-394B-48FA-93E4-C6F85947B0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74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</p:grpSp>
      <p:pic>
        <p:nvPicPr>
          <p:cNvPr id="33822" name="Picture 30">
            <a:extLst>
              <a:ext uri="{FF2B5EF4-FFF2-40B4-BE49-F238E27FC236}">
                <a16:creationId xmlns:a16="http://schemas.microsoft.com/office/drawing/2014/main" id="{BC7B90F2-950C-43A5-9CD2-7577FF12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267200"/>
            <a:ext cx="161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1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10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9" grpId="0"/>
      <p:bldP spid="338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pink_flower_divider_md_clr">
            <a:extLst>
              <a:ext uri="{FF2B5EF4-FFF2-40B4-BE49-F238E27FC236}">
                <a16:creationId xmlns:a16="http://schemas.microsoft.com/office/drawing/2014/main" id="{620E1288-D02B-449A-AF9C-824012EC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3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pink_flower_divider_md_clr">
            <a:extLst>
              <a:ext uri="{FF2B5EF4-FFF2-40B4-BE49-F238E27FC236}">
                <a16:creationId xmlns:a16="http://schemas.microsoft.com/office/drawing/2014/main" id="{6DC5553E-97CA-4E81-B0E3-BDE9512B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447800"/>
            <a:ext cx="45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pink_flower_divider_md_clr">
            <a:extLst>
              <a:ext uri="{FF2B5EF4-FFF2-40B4-BE49-F238E27FC236}">
                <a16:creationId xmlns:a16="http://schemas.microsoft.com/office/drawing/2014/main" id="{1D719440-DCB6-4E37-A0D2-CD3C5430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85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pink_flower_divider_md_clr">
            <a:extLst>
              <a:ext uri="{FF2B5EF4-FFF2-40B4-BE49-F238E27FC236}">
                <a16:creationId xmlns:a16="http://schemas.microsoft.com/office/drawing/2014/main" id="{D805705D-3E9B-41AC-A336-2A77F62D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00800"/>
            <a:ext cx="685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0713_1j_s">
            <a:hlinkClick r:id="rId6" action="ppaction://hlinksldjump"/>
            <a:extLst>
              <a:ext uri="{FF2B5EF4-FFF2-40B4-BE49-F238E27FC236}">
                <a16:creationId xmlns:a16="http://schemas.microsoft.com/office/drawing/2014/main" id="{411172E0-AE99-42BE-9B13-14433D5283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6800"/>
            <a:ext cx="762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0466C1DB976A4B56BBBED2EE1082C30F">
            <a:extLst>
              <a:ext uri="{FF2B5EF4-FFF2-40B4-BE49-F238E27FC236}">
                <a16:creationId xmlns:a16="http://schemas.microsoft.com/office/drawing/2014/main" id="{34AB4D94-1FD6-43B7-8010-35CD67BA8D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0466C1DB976A4B56BBBED2EE1082C30F">
            <a:hlinkClick r:id="rId9" action="ppaction://hlinksldjump"/>
            <a:extLst>
              <a:ext uri="{FF2B5EF4-FFF2-40B4-BE49-F238E27FC236}">
                <a16:creationId xmlns:a16="http://schemas.microsoft.com/office/drawing/2014/main" id="{DA085245-8FDA-48B3-BF6B-B62B44561A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25780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whatluv">
            <a:extLst>
              <a:ext uri="{FF2B5EF4-FFF2-40B4-BE49-F238E27FC236}">
                <a16:creationId xmlns:a16="http://schemas.microsoft.com/office/drawing/2014/main" id="{6B58C199-0A6E-417C-B2D8-51CDD0AB23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0"/>
            <a:ext cx="977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>
            <a:extLst>
              <a:ext uri="{FF2B5EF4-FFF2-40B4-BE49-F238E27FC236}">
                <a16:creationId xmlns:a16="http://schemas.microsoft.com/office/drawing/2014/main" id="{0A54DAA4-260A-44FE-A2B6-639FC47F3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04800"/>
            <a:ext cx="457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* Cách sử dụng:</a:t>
            </a:r>
          </a:p>
        </p:txBody>
      </p:sp>
      <p:sp>
        <p:nvSpPr>
          <p:cNvPr id="76812" name="Text Box 12">
            <a:extLst>
              <a:ext uri="{FF2B5EF4-FFF2-40B4-BE49-F238E27FC236}">
                <a16:creationId xmlns:a16="http://schemas.microsoft.com/office/drawing/2014/main" id="{C78DB107-754C-4189-8696-D57E2CF89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7620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>
                <a:solidFill>
                  <a:srgbClr val="990000"/>
                </a:solidFill>
                <a:latin typeface="Times New Roman" panose="02020603050405020304" pitchFamily="18" charset="0"/>
              </a:rPr>
              <a:t>- Dấu hóa suốt</a:t>
            </a: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6818" name="Text Box 18">
            <a:extLst>
              <a:ext uri="{FF2B5EF4-FFF2-40B4-BE49-F238E27FC236}">
                <a16:creationId xmlns:a16="http://schemas.microsoft.com/office/drawing/2014/main" id="{84688332-ED60-415C-9AF6-1BA9F1706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6002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Ví dụ:    Bài Khúc hát chim sơn ca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2" grpId="0"/>
      <p:bldP spid="768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DRPC187">
            <a:extLst>
              <a:ext uri="{FF2B5EF4-FFF2-40B4-BE49-F238E27FC236}">
                <a16:creationId xmlns:a16="http://schemas.microsoft.com/office/drawing/2014/main" id="{63AAABC8-6EA7-4A24-A14B-0C60FC8D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525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CCCCFF"/>
            </a:solidFill>
            <a:miter lim="800000"/>
            <a:headEnd/>
            <a:tailEnd/>
          </a:ln>
        </p:spPr>
      </p:pic>
      <p:pic>
        <p:nvPicPr>
          <p:cNvPr id="78851" name="Picture 3" descr="1">
            <a:extLst>
              <a:ext uri="{FF2B5EF4-FFF2-40B4-BE49-F238E27FC236}">
                <a16:creationId xmlns:a16="http://schemas.microsoft.com/office/drawing/2014/main" id="{A8064B49-7E2D-4D4D-8D79-AE818F593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6781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rc 4">
            <a:extLst>
              <a:ext uri="{FF2B5EF4-FFF2-40B4-BE49-F238E27FC236}">
                <a16:creationId xmlns:a16="http://schemas.microsoft.com/office/drawing/2014/main" id="{F7720888-E47D-4222-81A0-1BC499898C96}"/>
              </a:ext>
            </a:extLst>
          </p:cNvPr>
          <p:cNvSpPr>
            <a:spLocks/>
          </p:cNvSpPr>
          <p:nvPr/>
        </p:nvSpPr>
        <p:spPr bwMode="auto">
          <a:xfrm>
            <a:off x="3962400" y="1066801"/>
            <a:ext cx="457200" cy="379413"/>
          </a:xfrm>
          <a:custGeom>
            <a:avLst/>
            <a:gdLst>
              <a:gd name="T0" fmla="*/ 2147483647 w 43200"/>
              <a:gd name="T1" fmla="*/ 2147483647 h 43167"/>
              <a:gd name="T2" fmla="*/ 2147483647 w 43200"/>
              <a:gd name="T3" fmla="*/ 0 h 43167"/>
              <a:gd name="T4" fmla="*/ 2147483647 w 43200"/>
              <a:gd name="T5" fmla="*/ 2147483647 h 43167"/>
              <a:gd name="T6" fmla="*/ 0 60000 65536"/>
              <a:gd name="T7" fmla="*/ 0 60000 65536"/>
              <a:gd name="T8" fmla="*/ 0 60000 65536"/>
              <a:gd name="T9" fmla="*/ 0 w 43200"/>
              <a:gd name="T10" fmla="*/ 0 h 43167"/>
              <a:gd name="T11" fmla="*/ 43200 w 43200"/>
              <a:gd name="T12" fmla="*/ 43167 h 43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167" fill="none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</a:path>
              <a:path w="43200" h="43167" stroke="0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  <a:lnTo>
                  <a:pt x="21600" y="21567"/>
                </a:lnTo>
                <a:lnTo>
                  <a:pt x="28827" y="1212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8853" name="Arc 5">
            <a:extLst>
              <a:ext uri="{FF2B5EF4-FFF2-40B4-BE49-F238E27FC236}">
                <a16:creationId xmlns:a16="http://schemas.microsoft.com/office/drawing/2014/main" id="{FE2838A8-1968-4AC4-AFBA-BC25C2E37280}"/>
              </a:ext>
            </a:extLst>
          </p:cNvPr>
          <p:cNvSpPr>
            <a:spLocks/>
          </p:cNvSpPr>
          <p:nvPr/>
        </p:nvSpPr>
        <p:spPr bwMode="auto">
          <a:xfrm>
            <a:off x="3657600" y="1752600"/>
            <a:ext cx="4572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594434073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8854" name="Arc 6">
            <a:extLst>
              <a:ext uri="{FF2B5EF4-FFF2-40B4-BE49-F238E27FC236}">
                <a16:creationId xmlns:a16="http://schemas.microsoft.com/office/drawing/2014/main" id="{AA3E0A13-B48C-4FEF-AFB5-758F1880834C}"/>
              </a:ext>
            </a:extLst>
          </p:cNvPr>
          <p:cNvSpPr>
            <a:spLocks/>
          </p:cNvSpPr>
          <p:nvPr/>
        </p:nvSpPr>
        <p:spPr bwMode="auto">
          <a:xfrm>
            <a:off x="3657600" y="2514600"/>
            <a:ext cx="4572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550875126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63"/>
                  <a:pt x="8914" y="708"/>
                  <a:pt x="20332" y="37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63"/>
                  <a:pt x="8914" y="708"/>
                  <a:pt x="20332" y="37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8855" name="Arc 7">
            <a:extLst>
              <a:ext uri="{FF2B5EF4-FFF2-40B4-BE49-F238E27FC236}">
                <a16:creationId xmlns:a16="http://schemas.microsoft.com/office/drawing/2014/main" id="{F3AFD6E4-48EE-4521-84B1-67FE82A660BD}"/>
              </a:ext>
            </a:extLst>
          </p:cNvPr>
          <p:cNvSpPr>
            <a:spLocks/>
          </p:cNvSpPr>
          <p:nvPr/>
        </p:nvSpPr>
        <p:spPr bwMode="auto">
          <a:xfrm>
            <a:off x="3581400" y="5562600"/>
            <a:ext cx="4572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594434073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8856" name="Arc 8">
            <a:extLst>
              <a:ext uri="{FF2B5EF4-FFF2-40B4-BE49-F238E27FC236}">
                <a16:creationId xmlns:a16="http://schemas.microsoft.com/office/drawing/2014/main" id="{5AC745D9-C70C-4344-BE33-2DAD222E60AF}"/>
              </a:ext>
            </a:extLst>
          </p:cNvPr>
          <p:cNvSpPr>
            <a:spLocks/>
          </p:cNvSpPr>
          <p:nvPr/>
        </p:nvSpPr>
        <p:spPr bwMode="auto">
          <a:xfrm>
            <a:off x="3581400" y="4876800"/>
            <a:ext cx="4572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594434073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8857" name="Arc 9">
            <a:extLst>
              <a:ext uri="{FF2B5EF4-FFF2-40B4-BE49-F238E27FC236}">
                <a16:creationId xmlns:a16="http://schemas.microsoft.com/office/drawing/2014/main" id="{773275B1-602D-44FC-9298-1636567FCBCF}"/>
              </a:ext>
            </a:extLst>
          </p:cNvPr>
          <p:cNvSpPr>
            <a:spLocks/>
          </p:cNvSpPr>
          <p:nvPr/>
        </p:nvSpPr>
        <p:spPr bwMode="auto">
          <a:xfrm>
            <a:off x="3657600" y="3276600"/>
            <a:ext cx="4572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594434073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8858" name="Arc 10">
            <a:extLst>
              <a:ext uri="{FF2B5EF4-FFF2-40B4-BE49-F238E27FC236}">
                <a16:creationId xmlns:a16="http://schemas.microsoft.com/office/drawing/2014/main" id="{8219085A-AE4B-4D53-B3AF-6379B4CFF74D}"/>
              </a:ext>
            </a:extLst>
          </p:cNvPr>
          <p:cNvSpPr>
            <a:spLocks/>
          </p:cNvSpPr>
          <p:nvPr/>
        </p:nvSpPr>
        <p:spPr bwMode="auto">
          <a:xfrm>
            <a:off x="3581400" y="4114800"/>
            <a:ext cx="4572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594434073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78"/>
                  <a:pt x="8892" y="730"/>
                  <a:pt x="20292" y="39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AD61636F-C899-40FE-8E21-080C9AA0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1" name="Picture 2" descr="BDRPC187">
            <a:extLst>
              <a:ext uri="{FF2B5EF4-FFF2-40B4-BE49-F238E27FC236}">
                <a16:creationId xmlns:a16="http://schemas.microsoft.com/office/drawing/2014/main" id="{64FD4AEF-110E-480F-AF5C-FD6974FA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57150"/>
            <a:ext cx="9525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CCCCFF"/>
            </a:solidFill>
            <a:miter lim="800000"/>
            <a:headEnd/>
            <a:tailEnd/>
          </a:ln>
        </p:spPr>
      </p:pic>
      <p:pic>
        <p:nvPicPr>
          <p:cNvPr id="17412" name="Picture 3" descr="C:\Users\SONY\Downloads\GAAN THCS 09-10\Ban nhac La thu.jpg">
            <a:extLst>
              <a:ext uri="{FF2B5EF4-FFF2-40B4-BE49-F238E27FC236}">
                <a16:creationId xmlns:a16="http://schemas.microsoft.com/office/drawing/2014/main" id="{F2C34548-CF01-4353-9C19-63863F1DC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9576"/>
            <a:ext cx="5913438" cy="1231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c 4">
            <a:extLst>
              <a:ext uri="{FF2B5EF4-FFF2-40B4-BE49-F238E27FC236}">
                <a16:creationId xmlns:a16="http://schemas.microsoft.com/office/drawing/2014/main" id="{0B17AA34-217D-415C-9A0B-2C0D87991B3F}"/>
              </a:ext>
            </a:extLst>
          </p:cNvPr>
          <p:cNvSpPr>
            <a:spLocks/>
          </p:cNvSpPr>
          <p:nvPr/>
        </p:nvSpPr>
        <p:spPr bwMode="auto">
          <a:xfrm>
            <a:off x="3810000" y="6097588"/>
            <a:ext cx="457200" cy="379412"/>
          </a:xfrm>
          <a:custGeom>
            <a:avLst/>
            <a:gdLst>
              <a:gd name="T0" fmla="*/ 2147483647 w 43200"/>
              <a:gd name="T1" fmla="*/ 2147483647 h 43167"/>
              <a:gd name="T2" fmla="*/ 2147483647 w 43200"/>
              <a:gd name="T3" fmla="*/ 0 h 43167"/>
              <a:gd name="T4" fmla="*/ 2147483647 w 43200"/>
              <a:gd name="T5" fmla="*/ 2147483647 h 43167"/>
              <a:gd name="T6" fmla="*/ 0 60000 65536"/>
              <a:gd name="T7" fmla="*/ 0 60000 65536"/>
              <a:gd name="T8" fmla="*/ 0 60000 65536"/>
              <a:gd name="T9" fmla="*/ 0 w 43200"/>
              <a:gd name="T10" fmla="*/ 0 h 43167"/>
              <a:gd name="T11" fmla="*/ 43200 w 43200"/>
              <a:gd name="T12" fmla="*/ 43167 h 43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167" fill="none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</a:path>
              <a:path w="43200" h="43167" stroke="0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  <a:lnTo>
                  <a:pt x="21600" y="21567"/>
                </a:lnTo>
                <a:lnTo>
                  <a:pt x="28827" y="1212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Arc 4">
            <a:extLst>
              <a:ext uri="{FF2B5EF4-FFF2-40B4-BE49-F238E27FC236}">
                <a16:creationId xmlns:a16="http://schemas.microsoft.com/office/drawing/2014/main" id="{9D92AC08-B88E-4568-975E-B9D40837DADE}"/>
              </a:ext>
            </a:extLst>
          </p:cNvPr>
          <p:cNvSpPr>
            <a:spLocks/>
          </p:cNvSpPr>
          <p:nvPr/>
        </p:nvSpPr>
        <p:spPr bwMode="auto">
          <a:xfrm>
            <a:off x="3810000" y="5105401"/>
            <a:ext cx="457200" cy="379413"/>
          </a:xfrm>
          <a:custGeom>
            <a:avLst/>
            <a:gdLst>
              <a:gd name="T0" fmla="*/ 2147483647 w 43200"/>
              <a:gd name="T1" fmla="*/ 2147483647 h 43167"/>
              <a:gd name="T2" fmla="*/ 2147483647 w 43200"/>
              <a:gd name="T3" fmla="*/ 0 h 43167"/>
              <a:gd name="T4" fmla="*/ 2147483647 w 43200"/>
              <a:gd name="T5" fmla="*/ 2147483647 h 43167"/>
              <a:gd name="T6" fmla="*/ 0 60000 65536"/>
              <a:gd name="T7" fmla="*/ 0 60000 65536"/>
              <a:gd name="T8" fmla="*/ 0 60000 65536"/>
              <a:gd name="T9" fmla="*/ 0 w 43200"/>
              <a:gd name="T10" fmla="*/ 0 h 43167"/>
              <a:gd name="T11" fmla="*/ 43200 w 43200"/>
              <a:gd name="T12" fmla="*/ 43167 h 43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167" fill="none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</a:path>
              <a:path w="43200" h="43167" stroke="0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  <a:lnTo>
                  <a:pt x="21600" y="21567"/>
                </a:lnTo>
                <a:lnTo>
                  <a:pt x="28827" y="1212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Arc 4">
            <a:extLst>
              <a:ext uri="{FF2B5EF4-FFF2-40B4-BE49-F238E27FC236}">
                <a16:creationId xmlns:a16="http://schemas.microsoft.com/office/drawing/2014/main" id="{C50FEFCF-CFE8-43C2-B4D9-3A3DC66A46BC}"/>
              </a:ext>
            </a:extLst>
          </p:cNvPr>
          <p:cNvSpPr>
            <a:spLocks/>
          </p:cNvSpPr>
          <p:nvPr/>
        </p:nvSpPr>
        <p:spPr bwMode="auto">
          <a:xfrm>
            <a:off x="3810000" y="4038601"/>
            <a:ext cx="457200" cy="379413"/>
          </a:xfrm>
          <a:custGeom>
            <a:avLst/>
            <a:gdLst>
              <a:gd name="T0" fmla="*/ 2147483647 w 43200"/>
              <a:gd name="T1" fmla="*/ 2147483647 h 43167"/>
              <a:gd name="T2" fmla="*/ 2147483647 w 43200"/>
              <a:gd name="T3" fmla="*/ 0 h 43167"/>
              <a:gd name="T4" fmla="*/ 2147483647 w 43200"/>
              <a:gd name="T5" fmla="*/ 2147483647 h 43167"/>
              <a:gd name="T6" fmla="*/ 0 60000 65536"/>
              <a:gd name="T7" fmla="*/ 0 60000 65536"/>
              <a:gd name="T8" fmla="*/ 0 60000 65536"/>
              <a:gd name="T9" fmla="*/ 0 w 43200"/>
              <a:gd name="T10" fmla="*/ 0 h 43167"/>
              <a:gd name="T11" fmla="*/ 43200 w 43200"/>
              <a:gd name="T12" fmla="*/ 43167 h 43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167" fill="none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</a:path>
              <a:path w="43200" h="43167" stroke="0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  <a:lnTo>
                  <a:pt x="21600" y="21567"/>
                </a:lnTo>
                <a:lnTo>
                  <a:pt x="28827" y="1212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4" name="Arc 4">
            <a:extLst>
              <a:ext uri="{FF2B5EF4-FFF2-40B4-BE49-F238E27FC236}">
                <a16:creationId xmlns:a16="http://schemas.microsoft.com/office/drawing/2014/main" id="{E0C76287-45DC-4DEA-8EF5-1B3373132A83}"/>
              </a:ext>
            </a:extLst>
          </p:cNvPr>
          <p:cNvSpPr>
            <a:spLocks/>
          </p:cNvSpPr>
          <p:nvPr/>
        </p:nvSpPr>
        <p:spPr bwMode="auto">
          <a:xfrm>
            <a:off x="3886200" y="2897188"/>
            <a:ext cx="457200" cy="379412"/>
          </a:xfrm>
          <a:custGeom>
            <a:avLst/>
            <a:gdLst>
              <a:gd name="T0" fmla="*/ 2147483647 w 43200"/>
              <a:gd name="T1" fmla="*/ 2147483647 h 43167"/>
              <a:gd name="T2" fmla="*/ 2147483647 w 43200"/>
              <a:gd name="T3" fmla="*/ 0 h 43167"/>
              <a:gd name="T4" fmla="*/ 2147483647 w 43200"/>
              <a:gd name="T5" fmla="*/ 2147483647 h 43167"/>
              <a:gd name="T6" fmla="*/ 0 60000 65536"/>
              <a:gd name="T7" fmla="*/ 0 60000 65536"/>
              <a:gd name="T8" fmla="*/ 0 60000 65536"/>
              <a:gd name="T9" fmla="*/ 0 w 43200"/>
              <a:gd name="T10" fmla="*/ 0 h 43167"/>
              <a:gd name="T11" fmla="*/ 43200 w 43200"/>
              <a:gd name="T12" fmla="*/ 43167 h 43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167" fill="none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</a:path>
              <a:path w="43200" h="43167" stroke="0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  <a:lnTo>
                  <a:pt x="21600" y="21567"/>
                </a:lnTo>
                <a:lnTo>
                  <a:pt x="28827" y="1212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Arc 4">
            <a:extLst>
              <a:ext uri="{FF2B5EF4-FFF2-40B4-BE49-F238E27FC236}">
                <a16:creationId xmlns:a16="http://schemas.microsoft.com/office/drawing/2014/main" id="{DF55FBDF-E776-4CD3-924F-5D239E5A4FEE}"/>
              </a:ext>
            </a:extLst>
          </p:cNvPr>
          <p:cNvSpPr>
            <a:spLocks/>
          </p:cNvSpPr>
          <p:nvPr/>
        </p:nvSpPr>
        <p:spPr bwMode="auto">
          <a:xfrm>
            <a:off x="4191000" y="1676401"/>
            <a:ext cx="457200" cy="379413"/>
          </a:xfrm>
          <a:custGeom>
            <a:avLst/>
            <a:gdLst>
              <a:gd name="T0" fmla="*/ 2147483647 w 43200"/>
              <a:gd name="T1" fmla="*/ 2147483647 h 43167"/>
              <a:gd name="T2" fmla="*/ 2147483647 w 43200"/>
              <a:gd name="T3" fmla="*/ 0 h 43167"/>
              <a:gd name="T4" fmla="*/ 2147483647 w 43200"/>
              <a:gd name="T5" fmla="*/ 2147483647 h 43167"/>
              <a:gd name="T6" fmla="*/ 0 60000 65536"/>
              <a:gd name="T7" fmla="*/ 0 60000 65536"/>
              <a:gd name="T8" fmla="*/ 0 60000 65536"/>
              <a:gd name="T9" fmla="*/ 0 w 43200"/>
              <a:gd name="T10" fmla="*/ 0 h 43167"/>
              <a:gd name="T11" fmla="*/ 43200 w 43200"/>
              <a:gd name="T12" fmla="*/ 43167 h 43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167" fill="none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</a:path>
              <a:path w="43200" h="43167" stroke="0" extrusionOk="0">
                <a:moveTo>
                  <a:pt x="28827" y="1212"/>
                </a:moveTo>
                <a:cubicBezTo>
                  <a:pt x="37443" y="4271"/>
                  <a:pt x="43200" y="12424"/>
                  <a:pt x="43200" y="21567"/>
                </a:cubicBezTo>
                <a:cubicBezTo>
                  <a:pt x="43200" y="33496"/>
                  <a:pt x="33529" y="43167"/>
                  <a:pt x="21600" y="43167"/>
                </a:cubicBezTo>
                <a:cubicBezTo>
                  <a:pt x="9670" y="43167"/>
                  <a:pt x="0" y="33496"/>
                  <a:pt x="0" y="21567"/>
                </a:cubicBezTo>
                <a:cubicBezTo>
                  <a:pt x="-1" y="10098"/>
                  <a:pt x="8963" y="628"/>
                  <a:pt x="20414" y="-1"/>
                </a:cubicBezTo>
                <a:lnTo>
                  <a:pt x="21600" y="21567"/>
                </a:lnTo>
                <a:lnTo>
                  <a:pt x="28827" y="1212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8" name="Picture 40">
            <a:extLst>
              <a:ext uri="{FF2B5EF4-FFF2-40B4-BE49-F238E27FC236}">
                <a16:creationId xmlns:a16="http://schemas.microsoft.com/office/drawing/2014/main" id="{6034755B-9FD0-436D-8FE7-420273EE5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6934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pink_flower_divider_md_clr">
            <a:extLst>
              <a:ext uri="{FF2B5EF4-FFF2-40B4-BE49-F238E27FC236}">
                <a16:creationId xmlns:a16="http://schemas.microsoft.com/office/drawing/2014/main" id="{B6C355BB-175C-46DC-9727-96D75BA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3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6" descr="pink_flower_divider_md_clr">
            <a:extLst>
              <a:ext uri="{FF2B5EF4-FFF2-40B4-BE49-F238E27FC236}">
                <a16:creationId xmlns:a16="http://schemas.microsoft.com/office/drawing/2014/main" id="{6A600750-F6BA-47D8-BB02-1EF274D1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447800"/>
            <a:ext cx="45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7" descr="pink_flower_divider_md_clr">
            <a:extLst>
              <a:ext uri="{FF2B5EF4-FFF2-40B4-BE49-F238E27FC236}">
                <a16:creationId xmlns:a16="http://schemas.microsoft.com/office/drawing/2014/main" id="{70DAE218-A0DC-46F5-B002-8B51569A4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85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8" descr="pink_flower_divider_md_clr">
            <a:extLst>
              <a:ext uri="{FF2B5EF4-FFF2-40B4-BE49-F238E27FC236}">
                <a16:creationId xmlns:a16="http://schemas.microsoft.com/office/drawing/2014/main" id="{F61C3282-517D-4926-9C0D-9BA9BEE2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00800"/>
            <a:ext cx="685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9" descr="0713_1j_s">
            <a:hlinkClick r:id="rId7" action="ppaction://hlinksldjump"/>
            <a:extLst>
              <a:ext uri="{FF2B5EF4-FFF2-40B4-BE49-F238E27FC236}">
                <a16:creationId xmlns:a16="http://schemas.microsoft.com/office/drawing/2014/main" id="{2875E964-7760-4A0E-B257-57F3B36974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6800"/>
            <a:ext cx="762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0" descr="0466C1DB976A4B56BBBED2EE1082C30F">
            <a:extLst>
              <a:ext uri="{FF2B5EF4-FFF2-40B4-BE49-F238E27FC236}">
                <a16:creationId xmlns:a16="http://schemas.microsoft.com/office/drawing/2014/main" id="{1E4BA1E3-4B1B-433A-B71C-8F392472F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1" descr="0466C1DB976A4B56BBBED2EE1082C30F">
            <a:hlinkClick r:id="rId10" action="ppaction://hlinksldjump"/>
            <a:extLst>
              <a:ext uri="{FF2B5EF4-FFF2-40B4-BE49-F238E27FC236}">
                <a16:creationId xmlns:a16="http://schemas.microsoft.com/office/drawing/2014/main" id="{C2C227CF-ED1E-460B-A671-EAAEA89806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25780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2" descr="whatluv">
            <a:extLst>
              <a:ext uri="{FF2B5EF4-FFF2-40B4-BE49-F238E27FC236}">
                <a16:creationId xmlns:a16="http://schemas.microsoft.com/office/drawing/2014/main" id="{380FF40B-64A6-4F71-A558-6461565A45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0"/>
            <a:ext cx="977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1" name="Text Box 33">
            <a:extLst>
              <a:ext uri="{FF2B5EF4-FFF2-40B4-BE49-F238E27FC236}">
                <a16:creationId xmlns:a16="http://schemas.microsoft.com/office/drawing/2014/main" id="{97205502-B843-4061-A587-E5D17E65E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04800"/>
            <a:ext cx="457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* Cách sử dụng:</a:t>
            </a:r>
          </a:p>
        </p:txBody>
      </p:sp>
      <p:sp>
        <p:nvSpPr>
          <p:cNvPr id="12322" name="Text Box 34">
            <a:extLst>
              <a:ext uri="{FF2B5EF4-FFF2-40B4-BE49-F238E27FC236}">
                <a16:creationId xmlns:a16="http://schemas.microsoft.com/office/drawing/2014/main" id="{89DAA77A-6610-49FB-ABBE-59567148D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7620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>
                <a:solidFill>
                  <a:srgbClr val="990000"/>
                </a:solidFill>
                <a:latin typeface="Times New Roman" panose="02020603050405020304" pitchFamily="18" charset="0"/>
              </a:rPr>
              <a:t>- Dấu hóa suốt</a:t>
            </a: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2329" name="Text Box 41">
            <a:extLst>
              <a:ext uri="{FF2B5EF4-FFF2-40B4-BE49-F238E27FC236}">
                <a16:creationId xmlns:a16="http://schemas.microsoft.com/office/drawing/2014/main" id="{7760FD85-70FD-4086-A7A4-5AADE8118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486401"/>
            <a:ext cx="586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Trên hóa biểu có thể có từ 1 đến 7 dấu hóa.</a:t>
            </a:r>
          </a:p>
        </p:txBody>
      </p:sp>
      <p:sp>
        <p:nvSpPr>
          <p:cNvPr id="12330" name="Text Box 42">
            <a:extLst>
              <a:ext uri="{FF2B5EF4-FFF2-40B4-BE49-F238E27FC236}">
                <a16:creationId xmlns:a16="http://schemas.microsoft.com/office/drawing/2014/main" id="{DFC652B1-A066-4CE8-BFDF-FD9986B72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2192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+ Đặt ở đầu khuông nhạc (sau khóa nhạc) gọi là hóa biểu. 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+ Các dấu trong hóa biểu được ghi </a:t>
            </a:r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</a:rPr>
              <a:t>cùng một loại</a:t>
            </a: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, nó </a:t>
            </a:r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</a:rPr>
              <a:t>có hiệu lực</a:t>
            </a: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 với tất cả </a:t>
            </a:r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</a:rPr>
              <a:t>các nốt cùng tên</a:t>
            </a: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 trong bản nhạc.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1" grpId="0"/>
      <p:bldP spid="12322" grpId="0"/>
      <p:bldP spid="12329" grpId="0"/>
      <p:bldP spid="123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72" name="Picture 24">
            <a:extLst>
              <a:ext uri="{FF2B5EF4-FFF2-40B4-BE49-F238E27FC236}">
                <a16:creationId xmlns:a16="http://schemas.microsoft.com/office/drawing/2014/main" id="{3D6C6EF7-08AA-4F97-A7B5-D243A228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029200"/>
            <a:ext cx="6743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1" name="Picture 23">
            <a:extLst>
              <a:ext uri="{FF2B5EF4-FFF2-40B4-BE49-F238E27FC236}">
                <a16:creationId xmlns:a16="http://schemas.microsoft.com/office/drawing/2014/main" id="{6E453C18-0F3D-4BC2-A12B-961DD6B0D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4" y="4038600"/>
            <a:ext cx="67389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0" name="Picture 22">
            <a:extLst>
              <a:ext uri="{FF2B5EF4-FFF2-40B4-BE49-F238E27FC236}">
                <a16:creationId xmlns:a16="http://schemas.microsoft.com/office/drawing/2014/main" id="{75CE3CA0-EE7C-489E-B8F5-E25B4EF2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781300"/>
            <a:ext cx="66151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POINSET2">
            <a:extLst>
              <a:ext uri="{FF2B5EF4-FFF2-40B4-BE49-F238E27FC236}">
                <a16:creationId xmlns:a16="http://schemas.microsoft.com/office/drawing/2014/main" id="{5F6EB51C-F34D-46C0-9616-6CC86B76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0200" y="457200"/>
            <a:ext cx="190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POINSET2">
            <a:extLst>
              <a:ext uri="{FF2B5EF4-FFF2-40B4-BE49-F238E27FC236}">
                <a16:creationId xmlns:a16="http://schemas.microsoft.com/office/drawing/2014/main" id="{C8F584CE-4B9F-47A9-8318-E9D82D0D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90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 descr="POINSET2">
            <a:extLst>
              <a:ext uri="{FF2B5EF4-FFF2-40B4-BE49-F238E27FC236}">
                <a16:creationId xmlns:a16="http://schemas.microsoft.com/office/drawing/2014/main" id="{B60FB647-7364-4F3B-B784-D8B83E1F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1619" y="5945981"/>
            <a:ext cx="9144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 descr="POINSET2">
            <a:extLst>
              <a:ext uri="{FF2B5EF4-FFF2-40B4-BE49-F238E27FC236}">
                <a16:creationId xmlns:a16="http://schemas.microsoft.com/office/drawing/2014/main" id="{2512E73B-7C10-4B19-80D1-D907E4C8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34564" y="6027738"/>
            <a:ext cx="8334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6" name="Text Box 18">
            <a:extLst>
              <a:ext uri="{FF2B5EF4-FFF2-40B4-BE49-F238E27FC236}">
                <a16:creationId xmlns:a16="http://schemas.microsoft.com/office/drawing/2014/main" id="{361279CE-CA85-4947-B88A-F75AB5A27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62288"/>
            <a:ext cx="1981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54122A"/>
                </a:solidFill>
                <a:latin typeface="Times New Roman" panose="02020603050405020304" pitchFamily="18" charset="0"/>
              </a:rPr>
              <a:t>VD:</a:t>
            </a:r>
          </a:p>
        </p:txBody>
      </p:sp>
      <p:pic>
        <p:nvPicPr>
          <p:cNvPr id="53267" name="Picture 19">
            <a:extLst>
              <a:ext uri="{FF2B5EF4-FFF2-40B4-BE49-F238E27FC236}">
                <a16:creationId xmlns:a16="http://schemas.microsoft.com/office/drawing/2014/main" id="{775B48D3-823F-4218-B2B9-FE7E2B2E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4" y="76200"/>
            <a:ext cx="6567487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9" name="Picture 21">
            <a:extLst>
              <a:ext uri="{FF2B5EF4-FFF2-40B4-BE49-F238E27FC236}">
                <a16:creationId xmlns:a16="http://schemas.microsoft.com/office/drawing/2014/main" id="{37980D95-7FFD-41E9-B724-DD0B09F20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6" y="1676400"/>
            <a:ext cx="6677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4" name="Picture 26">
            <a:extLst>
              <a:ext uri="{FF2B5EF4-FFF2-40B4-BE49-F238E27FC236}">
                <a16:creationId xmlns:a16="http://schemas.microsoft.com/office/drawing/2014/main" id="{3C869A71-0859-4FA7-9607-6E1497AF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14400"/>
            <a:ext cx="655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boy_playing_saxophone_hg_clr">
            <a:hlinkClick r:id="rId9" action="ppaction://hlinksldjump"/>
            <a:extLst>
              <a:ext uri="{FF2B5EF4-FFF2-40B4-BE49-F238E27FC236}">
                <a16:creationId xmlns:a16="http://schemas.microsoft.com/office/drawing/2014/main" id="{9E3102DE-F29D-4830-9C41-37E8B0E7B7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0713_1j_s">
            <a:extLst>
              <a:ext uri="{FF2B5EF4-FFF2-40B4-BE49-F238E27FC236}">
                <a16:creationId xmlns:a16="http://schemas.microsoft.com/office/drawing/2014/main" id="{83EF0C71-D5CF-4D93-B21D-504011262E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6800"/>
            <a:ext cx="762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0466C1DB976A4B56BBBED2EE1082C30F">
            <a:extLst>
              <a:ext uri="{FF2B5EF4-FFF2-40B4-BE49-F238E27FC236}">
                <a16:creationId xmlns:a16="http://schemas.microsoft.com/office/drawing/2014/main" id="{D21843E3-FB82-40B0-A8E5-D2194A70EB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410200"/>
            <a:ext cx="106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whatluv">
            <a:extLst>
              <a:ext uri="{FF2B5EF4-FFF2-40B4-BE49-F238E27FC236}">
                <a16:creationId xmlns:a16="http://schemas.microsoft.com/office/drawing/2014/main" id="{98CBFBEA-3CDE-4F90-A90F-4D4CBC3E5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1054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pink_flower_divider_md_clr">
            <a:extLst>
              <a:ext uri="{FF2B5EF4-FFF2-40B4-BE49-F238E27FC236}">
                <a16:creationId xmlns:a16="http://schemas.microsoft.com/office/drawing/2014/main" id="{F42B9560-078E-4CEE-9EC6-9F12D8C5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85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pink_flower_divider_md_clr">
            <a:extLst>
              <a:ext uri="{FF2B5EF4-FFF2-40B4-BE49-F238E27FC236}">
                <a16:creationId xmlns:a16="http://schemas.microsoft.com/office/drawing/2014/main" id="{239218B9-24E5-4B2F-96C2-7F281893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85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pink_flower_divider_md_clr">
            <a:extLst>
              <a:ext uri="{FF2B5EF4-FFF2-40B4-BE49-F238E27FC236}">
                <a16:creationId xmlns:a16="http://schemas.microsoft.com/office/drawing/2014/main" id="{A06658D5-4962-43AC-9B73-8D9061CD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00800"/>
            <a:ext cx="685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pink_flower_divider_md_clr">
            <a:extLst>
              <a:ext uri="{FF2B5EF4-FFF2-40B4-BE49-F238E27FC236}">
                <a16:creationId xmlns:a16="http://schemas.microsoft.com/office/drawing/2014/main" id="{B6646E76-3C7F-4EDE-AE2D-5975C8FD4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447800"/>
            <a:ext cx="60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0466C1DB976A4B56BBBED2EE1082C30F">
            <a:extLst>
              <a:ext uri="{FF2B5EF4-FFF2-40B4-BE49-F238E27FC236}">
                <a16:creationId xmlns:a16="http://schemas.microsoft.com/office/drawing/2014/main" id="{154D9232-83F3-4D13-9AC0-857B49BF0A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 Box 11">
            <a:extLst>
              <a:ext uri="{FF2B5EF4-FFF2-40B4-BE49-F238E27FC236}">
                <a16:creationId xmlns:a16="http://schemas.microsoft.com/office/drawing/2014/main" id="{81B9605C-4606-4FF9-B290-D9FE71BA6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858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>
                <a:solidFill>
                  <a:srgbClr val="990000"/>
                </a:solidFill>
                <a:latin typeface="Times New Roman" panose="02020603050405020304" pitchFamily="18" charset="0"/>
              </a:rPr>
              <a:t>- Dấu hóa bất thường</a:t>
            </a:r>
            <a:r>
              <a:rPr lang="en-US" altLang="en-US" sz="2400">
                <a:solidFill>
                  <a:srgbClr val="54122A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961" name="Picture 25">
            <a:extLst>
              <a:ext uri="{FF2B5EF4-FFF2-40B4-BE49-F238E27FC236}">
                <a16:creationId xmlns:a16="http://schemas.microsoft.com/office/drawing/2014/main" id="{541E9F78-B151-4734-9DE7-D4323479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602138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22">
            <a:extLst>
              <a:ext uri="{FF2B5EF4-FFF2-40B4-BE49-F238E27FC236}">
                <a16:creationId xmlns:a16="http://schemas.microsoft.com/office/drawing/2014/main" id="{61A30718-201D-41A0-8432-768C850F1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67000"/>
            <a:ext cx="617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0" name="Picture 24">
            <a:extLst>
              <a:ext uri="{FF2B5EF4-FFF2-40B4-BE49-F238E27FC236}">
                <a16:creationId xmlns:a16="http://schemas.microsoft.com/office/drawing/2014/main" id="{77B9CACD-386C-43BF-83C5-9BB306267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886201"/>
            <a:ext cx="58594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2" name="Oval 26">
            <a:extLst>
              <a:ext uri="{FF2B5EF4-FFF2-40B4-BE49-F238E27FC236}">
                <a16:creationId xmlns:a16="http://schemas.microsoft.com/office/drawing/2014/main" id="{6D13D680-2249-404C-833E-4C47D50C3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905000"/>
            <a:ext cx="381000" cy="381000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9963" name="Oval 27">
            <a:extLst>
              <a:ext uri="{FF2B5EF4-FFF2-40B4-BE49-F238E27FC236}">
                <a16:creationId xmlns:a16="http://schemas.microsoft.com/office/drawing/2014/main" id="{9E3A6D9B-FB20-435E-8DDE-7CAC53E86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05000"/>
            <a:ext cx="381000" cy="381000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9964" name="Oval 28">
            <a:extLst>
              <a:ext uri="{FF2B5EF4-FFF2-40B4-BE49-F238E27FC236}">
                <a16:creationId xmlns:a16="http://schemas.microsoft.com/office/drawing/2014/main" id="{FB4320AA-CE00-4086-97C3-9A64D8A1E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200400"/>
            <a:ext cx="381000" cy="457200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9965" name="Oval 29">
            <a:extLst>
              <a:ext uri="{FF2B5EF4-FFF2-40B4-BE49-F238E27FC236}">
                <a16:creationId xmlns:a16="http://schemas.microsoft.com/office/drawing/2014/main" id="{B698ADC8-CE7A-4AFB-8ECD-FD9A789B8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267200"/>
            <a:ext cx="381000" cy="457200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9966" name="Text Box 30">
            <a:extLst>
              <a:ext uri="{FF2B5EF4-FFF2-40B4-BE49-F238E27FC236}">
                <a16:creationId xmlns:a16="http://schemas.microsoft.com/office/drawing/2014/main" id="{B2ECD410-9403-4A8B-97B9-6739935A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954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</a:rPr>
              <a:t>VD 1</a:t>
            </a:r>
          </a:p>
        </p:txBody>
      </p:sp>
      <p:sp>
        <p:nvSpPr>
          <p:cNvPr id="39967" name="Text Box 31">
            <a:extLst>
              <a:ext uri="{FF2B5EF4-FFF2-40B4-BE49-F238E27FC236}">
                <a16:creationId xmlns:a16="http://schemas.microsoft.com/office/drawing/2014/main" id="{3416C334-AFDC-4CDE-A90B-4AD2794F3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5908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990000"/>
                </a:solidFill>
                <a:latin typeface="Times New Roman" panose="02020603050405020304" pitchFamily="18" charset="0"/>
              </a:rPr>
              <a:t>VD 2</a:t>
            </a:r>
          </a:p>
        </p:txBody>
      </p:sp>
      <p:sp>
        <p:nvSpPr>
          <p:cNvPr id="20500" name="Text Box 32">
            <a:extLst>
              <a:ext uri="{FF2B5EF4-FFF2-40B4-BE49-F238E27FC236}">
                <a16:creationId xmlns:a16="http://schemas.microsoft.com/office/drawing/2014/main" id="{EC7EE8D0-7EF8-4750-8479-14AD137F6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50292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20501" name="Text Box 34">
            <a:extLst>
              <a:ext uri="{FF2B5EF4-FFF2-40B4-BE49-F238E27FC236}">
                <a16:creationId xmlns:a16="http://schemas.microsoft.com/office/drawing/2014/main" id="{7BFC9546-2F36-46E6-A6C8-CB1D4E57E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1816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502" name="Text Box 36">
            <a:extLst>
              <a:ext uri="{FF2B5EF4-FFF2-40B4-BE49-F238E27FC236}">
                <a16:creationId xmlns:a16="http://schemas.microsoft.com/office/drawing/2014/main" id="{82D9225F-CE63-415F-97C8-9D585315D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3340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73" name="Text Box 37">
            <a:extLst>
              <a:ext uri="{FF2B5EF4-FFF2-40B4-BE49-F238E27FC236}">
                <a16:creationId xmlns:a16="http://schemas.microsoft.com/office/drawing/2014/main" id="{D4B69A5F-2A86-403A-8111-321A0521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7338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VD 3</a:t>
            </a:r>
          </a:p>
        </p:txBody>
      </p:sp>
      <p:sp>
        <p:nvSpPr>
          <p:cNvPr id="39976" name="Oval 40">
            <a:extLst>
              <a:ext uri="{FF2B5EF4-FFF2-40B4-BE49-F238E27FC236}">
                <a16:creationId xmlns:a16="http://schemas.microsoft.com/office/drawing/2014/main" id="{D5F3D7EB-D434-4732-8DC4-240459289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343400"/>
            <a:ext cx="381000" cy="381000"/>
          </a:xfrm>
          <a:prstGeom prst="ellips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FF0066"/>
              </a:solidFill>
            </a:endParaRPr>
          </a:p>
        </p:txBody>
      </p:sp>
      <p:sp>
        <p:nvSpPr>
          <p:cNvPr id="39978" name="Text Box 42">
            <a:extLst>
              <a:ext uri="{FF2B5EF4-FFF2-40B4-BE49-F238E27FC236}">
                <a16:creationId xmlns:a16="http://schemas.microsoft.com/office/drawing/2014/main" id="{ACE7358B-31CB-4C02-A17B-18B747627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876801"/>
            <a:ext cx="7239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 Đặt ở trước nốt nhạc và chỉ có ảnh hưởng tới nốt nhạc cùng tên đứng sau nó trong phạm vi một ô nhịp.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79" name="Oval 43">
            <a:extLst>
              <a:ext uri="{FF2B5EF4-FFF2-40B4-BE49-F238E27FC236}">
                <a16:creationId xmlns:a16="http://schemas.microsoft.com/office/drawing/2014/main" id="{AA4DFC5C-ECDB-4DE0-A374-5CF00E529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828800"/>
            <a:ext cx="381000" cy="381000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9980" name="Oval 44">
            <a:extLst>
              <a:ext uri="{FF2B5EF4-FFF2-40B4-BE49-F238E27FC236}">
                <a16:creationId xmlns:a16="http://schemas.microsoft.com/office/drawing/2014/main" id="{30AE63A3-49C5-49C3-B037-3284BFF08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200400"/>
            <a:ext cx="381000" cy="457200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9981" name="Oval 45">
            <a:extLst>
              <a:ext uri="{FF2B5EF4-FFF2-40B4-BE49-F238E27FC236}">
                <a16:creationId xmlns:a16="http://schemas.microsoft.com/office/drawing/2014/main" id="{22D10E30-6AAE-42D8-BCAF-899A16E36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00400"/>
            <a:ext cx="381000" cy="457200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9982" name="Oval 46">
            <a:extLst>
              <a:ext uri="{FF2B5EF4-FFF2-40B4-BE49-F238E27FC236}">
                <a16:creationId xmlns:a16="http://schemas.microsoft.com/office/drawing/2014/main" id="{D3B779FF-00C2-42C9-B1E8-2A2D111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ellips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9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9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2" grpId="0" animBg="1"/>
      <p:bldP spid="39963" grpId="0" animBg="1"/>
      <p:bldP spid="39964" grpId="0" animBg="1"/>
      <p:bldP spid="39965" grpId="0" animBg="1"/>
      <p:bldP spid="39966" grpId="0"/>
      <p:bldP spid="39967" grpId="0"/>
      <p:bldP spid="39973" grpId="0"/>
      <p:bldP spid="39976" grpId="0" animBg="1"/>
      <p:bldP spid="39979" grpId="0" animBg="1"/>
      <p:bldP spid="39980" grpId="0" animBg="1"/>
      <p:bldP spid="39981" grpId="0" animBg="1"/>
      <p:bldP spid="399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 giác Vuông 3">
            <a:extLst>
              <a:ext uri="{FF2B5EF4-FFF2-40B4-BE49-F238E27FC236}">
                <a16:creationId xmlns:a16="http://schemas.microsoft.com/office/drawing/2014/main" id="{D9AD5837-7A91-4415-849E-D0EC164007CA}"/>
              </a:ext>
            </a:extLst>
          </p:cNvPr>
          <p:cNvSpPr/>
          <p:nvPr/>
        </p:nvSpPr>
        <p:spPr>
          <a:xfrm rot="5400000">
            <a:off x="-1279316" y="1279311"/>
            <a:ext cx="5773318" cy="321468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am giác Vuông 4">
            <a:extLst>
              <a:ext uri="{FF2B5EF4-FFF2-40B4-BE49-F238E27FC236}">
                <a16:creationId xmlns:a16="http://schemas.microsoft.com/office/drawing/2014/main" id="{D59AEE11-4E77-461E-8785-44B0A5E2412E}"/>
              </a:ext>
            </a:extLst>
          </p:cNvPr>
          <p:cNvSpPr/>
          <p:nvPr/>
        </p:nvSpPr>
        <p:spPr>
          <a:xfrm rot="5400000">
            <a:off x="-835820" y="835818"/>
            <a:ext cx="3771900" cy="210026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m giác Vuông 5">
            <a:extLst>
              <a:ext uri="{FF2B5EF4-FFF2-40B4-BE49-F238E27FC236}">
                <a16:creationId xmlns:a16="http://schemas.microsoft.com/office/drawing/2014/main" id="{FA443DD8-A2F9-44C9-A04A-CC5C136DD540}"/>
              </a:ext>
            </a:extLst>
          </p:cNvPr>
          <p:cNvSpPr/>
          <p:nvPr/>
        </p:nvSpPr>
        <p:spPr>
          <a:xfrm rot="5400000">
            <a:off x="-417443" y="417444"/>
            <a:ext cx="2040834" cy="12059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29">
            <a:extLst>
              <a:ext uri="{FF2B5EF4-FFF2-40B4-BE49-F238E27FC236}">
                <a16:creationId xmlns:a16="http://schemas.microsoft.com/office/drawing/2014/main" id="{25E79DF8-1B51-4862-827F-A0520D6CF663}"/>
              </a:ext>
            </a:extLst>
          </p:cNvPr>
          <p:cNvGrpSpPr/>
          <p:nvPr/>
        </p:nvGrpSpPr>
        <p:grpSpPr>
          <a:xfrm>
            <a:off x="9015413" y="1353440"/>
            <a:ext cx="3176586" cy="5504559"/>
            <a:chOff x="9015413" y="1353440"/>
            <a:chExt cx="3176586" cy="5504559"/>
          </a:xfrm>
        </p:grpSpPr>
        <p:sp>
          <p:nvSpPr>
            <p:cNvPr id="8" name="Tam giác Vuông 6">
              <a:extLst>
                <a:ext uri="{FF2B5EF4-FFF2-40B4-BE49-F238E27FC236}">
                  <a16:creationId xmlns:a16="http://schemas.microsoft.com/office/drawing/2014/main" id="{87001F2F-85DF-4AD9-8D25-7470C72E1891}"/>
                </a:ext>
              </a:extLst>
            </p:cNvPr>
            <p:cNvSpPr/>
            <p:nvPr/>
          </p:nvSpPr>
          <p:spPr>
            <a:xfrm rot="16200000">
              <a:off x="7851427" y="2517426"/>
              <a:ext cx="5504558" cy="3176586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am giác Vuông 7">
              <a:extLst>
                <a:ext uri="{FF2B5EF4-FFF2-40B4-BE49-F238E27FC236}">
                  <a16:creationId xmlns:a16="http://schemas.microsoft.com/office/drawing/2014/main" id="{8637B193-FA06-4659-A34C-152414937FBF}"/>
                </a:ext>
              </a:extLst>
            </p:cNvPr>
            <p:cNvSpPr/>
            <p:nvPr/>
          </p:nvSpPr>
          <p:spPr>
            <a:xfrm rot="16200000">
              <a:off x="9003272" y="3669274"/>
              <a:ext cx="4043827" cy="2333623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am giác Vuông 8">
              <a:extLst>
                <a:ext uri="{FF2B5EF4-FFF2-40B4-BE49-F238E27FC236}">
                  <a16:creationId xmlns:a16="http://schemas.microsoft.com/office/drawing/2014/main" id="{68F199B2-3CC2-4404-9B27-B3A997E8AB15}"/>
                </a:ext>
              </a:extLst>
            </p:cNvPr>
            <p:cNvSpPr/>
            <p:nvPr/>
          </p:nvSpPr>
          <p:spPr>
            <a:xfrm rot="16200000">
              <a:off x="10164065" y="4830067"/>
              <a:ext cx="2571747" cy="1484111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1AFA5654-2C10-4D0F-AF30-EB8EF85249CF}"/>
              </a:ext>
            </a:extLst>
          </p:cNvPr>
          <p:cNvSpPr/>
          <p:nvPr/>
        </p:nvSpPr>
        <p:spPr>
          <a:xfrm>
            <a:off x="4258461" y="140794"/>
            <a:ext cx="503214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GIỌNG</a:t>
            </a:r>
          </a:p>
        </p:txBody>
      </p:sp>
      <p:pic>
        <p:nvPicPr>
          <p:cNvPr id="12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85D0C2-6427-412B-A8D7-5EA12114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4" y="5218341"/>
            <a:ext cx="929847" cy="443345"/>
          </a:xfrm>
          <a:prstGeom prst="rect">
            <a:avLst/>
          </a:prstGeom>
        </p:spPr>
      </p:pic>
      <p:pic>
        <p:nvPicPr>
          <p:cNvPr id="13" name="Picture 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541E754-04E1-4B0B-8D63-DE6B2FA0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16" y="4372962"/>
            <a:ext cx="898077" cy="717694"/>
          </a:xfrm>
          <a:prstGeom prst="rect">
            <a:avLst/>
          </a:prstGeom>
        </p:spPr>
      </p:pic>
      <p:pic>
        <p:nvPicPr>
          <p:cNvPr id="14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E1A30E-C3F4-49EC-AFB0-15BD83254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1" y="4017316"/>
            <a:ext cx="1130335" cy="395402"/>
          </a:xfrm>
          <a:prstGeom prst="rect">
            <a:avLst/>
          </a:prstGeom>
        </p:spPr>
      </p:pic>
      <p:pic>
        <p:nvPicPr>
          <p:cNvPr id="1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4468A2B-92FE-4B4F-A9F0-3BB8E2103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4" y="3204704"/>
            <a:ext cx="901355" cy="59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54F993-BAE3-4AFD-8820-65B2A7696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99" y="2567563"/>
            <a:ext cx="1011017" cy="511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CBFDB-73CE-4509-A1A8-C2E302469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2" y="1924863"/>
            <a:ext cx="1004083" cy="55827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C19873D-0BB3-4195-805F-64C741AFE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51" y="1275190"/>
            <a:ext cx="867461" cy="616451"/>
          </a:xfrm>
          <a:prstGeom prst="rect">
            <a:avLst/>
          </a:prstGeom>
        </p:spPr>
      </p:pic>
      <p:pic>
        <p:nvPicPr>
          <p:cNvPr id="1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BD2C854-0623-4BE6-B31A-8E61B956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79" y="828863"/>
            <a:ext cx="929847" cy="443345"/>
          </a:xfrm>
          <a:prstGeom prst="rect">
            <a:avLst/>
          </a:prstGeom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393F9A22-F036-4437-90EB-5784C5005E93}"/>
              </a:ext>
            </a:extLst>
          </p:cNvPr>
          <p:cNvSpPr/>
          <p:nvPr/>
        </p:nvSpPr>
        <p:spPr>
          <a:xfrm>
            <a:off x="1530056" y="5614449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1FEE320-0D86-4AE6-A33A-D405020BDD9D}"/>
              </a:ext>
            </a:extLst>
          </p:cNvPr>
          <p:cNvSpPr/>
          <p:nvPr/>
        </p:nvSpPr>
        <p:spPr>
          <a:xfrm>
            <a:off x="2757242" y="5096207"/>
            <a:ext cx="83869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98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C580F41C-FB57-479D-BFA2-F3085A5EE664}"/>
              </a:ext>
            </a:extLst>
          </p:cNvPr>
          <p:cNvSpPr/>
          <p:nvPr/>
        </p:nvSpPr>
        <p:spPr>
          <a:xfrm>
            <a:off x="3950976" y="4286248"/>
            <a:ext cx="8547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EE0A3E76-F0DD-458A-82B7-A1A5AC76A4E1}"/>
              </a:ext>
            </a:extLst>
          </p:cNvPr>
          <p:cNvSpPr/>
          <p:nvPr/>
        </p:nvSpPr>
        <p:spPr>
          <a:xfrm>
            <a:off x="5294177" y="3627271"/>
            <a:ext cx="80182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00FE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F33A4F6-F191-49FD-A161-9FDB22FAA219}"/>
              </a:ext>
            </a:extLst>
          </p:cNvPr>
          <p:cNvSpPr/>
          <p:nvPr/>
        </p:nvSpPr>
        <p:spPr>
          <a:xfrm>
            <a:off x="6200061" y="2950163"/>
            <a:ext cx="124425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52B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6ACEAE8F-B7A7-4498-B069-3159C3D980A9}"/>
              </a:ext>
            </a:extLst>
          </p:cNvPr>
          <p:cNvSpPr/>
          <p:nvPr/>
        </p:nvSpPr>
        <p:spPr>
          <a:xfrm>
            <a:off x="7735213" y="2323197"/>
            <a:ext cx="7970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435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077AC35D-144F-4E32-916A-E2BB1B2DA666}"/>
              </a:ext>
            </a:extLst>
          </p:cNvPr>
          <p:cNvSpPr/>
          <p:nvPr/>
        </p:nvSpPr>
        <p:spPr>
          <a:xfrm>
            <a:off x="8841632" y="1760861"/>
            <a:ext cx="72968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E274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2CF83C60-AF07-46C4-8309-CAA2B1A1EC95}"/>
              </a:ext>
            </a:extLst>
          </p:cNvPr>
          <p:cNvSpPr/>
          <p:nvPr/>
        </p:nvSpPr>
        <p:spPr>
          <a:xfrm>
            <a:off x="9819290" y="1208102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pic>
        <p:nvPicPr>
          <p:cNvPr id="32" name="MAU CAU LUYEN THANH THEO TRUC DO TRUONG">
            <a:hlinkClick r:id="" action="ppaction://media"/>
            <a:extLst>
              <a:ext uri="{FF2B5EF4-FFF2-40B4-BE49-F238E27FC236}">
                <a16:creationId xmlns:a16="http://schemas.microsoft.com/office/drawing/2014/main" id="{88CA2101-F9F0-447B-B131-9C3178E1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45138" y="5986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DRPC187">
            <a:extLst>
              <a:ext uri="{FF2B5EF4-FFF2-40B4-BE49-F238E27FC236}">
                <a16:creationId xmlns:a16="http://schemas.microsoft.com/office/drawing/2014/main" id="{E59D02D2-56FE-4382-8598-E27506DF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CCCCFF"/>
            </a:solidFill>
            <a:miter lim="800000"/>
            <a:headEnd/>
            <a:tailEnd/>
          </a:ln>
        </p:spPr>
      </p:pic>
      <p:pic>
        <p:nvPicPr>
          <p:cNvPr id="80899" name="Picture 3" descr="7">
            <a:extLst>
              <a:ext uri="{FF2B5EF4-FFF2-40B4-BE49-F238E27FC236}">
                <a16:creationId xmlns:a16="http://schemas.microsoft.com/office/drawing/2014/main" id="{5FD2A56D-44A2-444F-B3E8-52A5EBC35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6629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Arc 4">
            <a:extLst>
              <a:ext uri="{FF2B5EF4-FFF2-40B4-BE49-F238E27FC236}">
                <a16:creationId xmlns:a16="http://schemas.microsoft.com/office/drawing/2014/main" id="{670C6B8F-7A71-4C67-B04D-4C51354C5A83}"/>
              </a:ext>
            </a:extLst>
          </p:cNvPr>
          <p:cNvSpPr>
            <a:spLocks/>
          </p:cNvSpPr>
          <p:nvPr/>
        </p:nvSpPr>
        <p:spPr bwMode="auto">
          <a:xfrm>
            <a:off x="8077200" y="3200400"/>
            <a:ext cx="5334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594434073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83"/>
                  <a:pt x="8884" y="738"/>
                  <a:pt x="20280" y="40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0183"/>
                  <a:pt x="8884" y="738"/>
                  <a:pt x="20280" y="40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rames PPT 026">
            <a:extLst>
              <a:ext uri="{FF2B5EF4-FFF2-40B4-BE49-F238E27FC236}">
                <a16:creationId xmlns:a16="http://schemas.microsoft.com/office/drawing/2014/main" id="{9035D903-35B7-409F-B0D4-57E412E4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4488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1" name="Picture 3" descr="cau hoi">
            <a:extLst>
              <a:ext uri="{FF2B5EF4-FFF2-40B4-BE49-F238E27FC236}">
                <a16:creationId xmlns:a16="http://schemas.microsoft.com/office/drawing/2014/main" id="{BB98E082-3275-473D-AD90-ADE58E3A70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85801"/>
            <a:ext cx="21907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WordArt 4">
            <a:extLst>
              <a:ext uri="{FF2B5EF4-FFF2-40B4-BE49-F238E27FC236}">
                <a16:creationId xmlns:a16="http://schemas.microsoft.com/office/drawing/2014/main" id="{8A567CED-D341-4F15-A456-37C9B792D4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990601"/>
            <a:ext cx="38862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bµi tËp cñng cè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22F54004-B879-40D9-8DF0-E851126FE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1"/>
            <a:ext cx="808355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u="sng">
                <a:solidFill>
                  <a:srgbClr val="000000"/>
                </a:solidFill>
                <a:cs typeface="Arial" panose="020B0604020202020204" pitchFamily="34" charset="0"/>
              </a:rPr>
              <a:t>C©u1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Bµi h¸t “Khóc h¸t chim s¬n ca” nh¹c vµ lêi: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          A. Hoµng long    B. </a:t>
            </a:r>
            <a:r>
              <a:rPr lang="en-US" altLang="en-US" sz="200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®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ç Hoµ An    C. Tr­¬ng </a:t>
            </a:r>
            <a:r>
              <a:rPr lang="en-US" altLang="en-US" sz="200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q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uang Lôc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u="sng">
                <a:solidFill>
                  <a:srgbClr val="000000"/>
                </a:solidFill>
                <a:cs typeface="Arial" panose="020B0604020202020204" pitchFamily="34" charset="0"/>
              </a:rPr>
              <a:t>C©u 2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: Cã mÊy lo¹i dÊu ho¸ ?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          A . 2       B .3        C . 4       D . 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u="sng">
                <a:solidFill>
                  <a:srgbClr val="000000"/>
                </a:solidFill>
                <a:cs typeface="Arial" panose="020B0604020202020204" pitchFamily="34" charset="0"/>
              </a:rPr>
              <a:t>C©u 3: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DÊu ho¸ suèt ®Æt ë:                                                                                 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        A. ®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Çu kh«ng nh¹c   B. Tr­íc nèt  nh¹c    C. </a:t>
            </a:r>
            <a:r>
              <a:rPr lang="en-US" altLang="en-US" sz="200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s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au nèt nh¹c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u="sng">
                <a:solidFill>
                  <a:srgbClr val="000000"/>
                </a:solidFill>
                <a:cs typeface="Arial" panose="020B0604020202020204" pitchFamily="34" charset="0"/>
              </a:rPr>
              <a:t>C©u 4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DÊu ho¸ bÊt th­êng ¶nh h­ëng tíi nèt nh¹c cïng tªn trong ph¹m vi 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        A. 1 </a:t>
            </a:r>
            <a:r>
              <a:rPr lang="en-US" altLang="en-US" sz="200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«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nhÞp           B. 2 </a:t>
            </a:r>
            <a:r>
              <a:rPr lang="en-US" altLang="en-US" sz="200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«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nhÞp        C. 3 </a:t>
            </a:r>
            <a:r>
              <a:rPr lang="en-US" altLang="en-US" sz="200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«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nhÞp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u="sng">
                <a:solidFill>
                  <a:srgbClr val="000000"/>
                </a:solidFill>
                <a:cs typeface="Arial" panose="020B0604020202020204" pitchFamily="34" charset="0"/>
              </a:rPr>
              <a:t>C©u 5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Trong hÖ thèng 7 bËc ©m c¬ b¶n cã mÊy qu·ng nöa cung 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        A. 1         B. 2        C. 3       D. 4</a:t>
            </a:r>
          </a:p>
        </p:txBody>
      </p:sp>
      <p:sp>
        <p:nvSpPr>
          <p:cNvPr id="82950" name="Arc 6">
            <a:extLst>
              <a:ext uri="{FF2B5EF4-FFF2-40B4-BE49-F238E27FC236}">
                <a16:creationId xmlns:a16="http://schemas.microsoft.com/office/drawing/2014/main" id="{ED1C4E15-5CC1-430C-A84C-A2D1C0597A89}"/>
              </a:ext>
            </a:extLst>
          </p:cNvPr>
          <p:cNvSpPr>
            <a:spLocks/>
          </p:cNvSpPr>
          <p:nvPr/>
        </p:nvSpPr>
        <p:spPr bwMode="auto">
          <a:xfrm>
            <a:off x="2971800" y="4800600"/>
            <a:ext cx="5334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9469249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2951" name="Arc 7">
            <a:extLst>
              <a:ext uri="{FF2B5EF4-FFF2-40B4-BE49-F238E27FC236}">
                <a16:creationId xmlns:a16="http://schemas.microsoft.com/office/drawing/2014/main" id="{FC71D1EC-7461-435D-B358-28521C718266}"/>
              </a:ext>
            </a:extLst>
          </p:cNvPr>
          <p:cNvSpPr>
            <a:spLocks/>
          </p:cNvSpPr>
          <p:nvPr/>
        </p:nvSpPr>
        <p:spPr bwMode="auto">
          <a:xfrm>
            <a:off x="2895600" y="3886200"/>
            <a:ext cx="5334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9469249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2952" name="Arc 8">
            <a:extLst>
              <a:ext uri="{FF2B5EF4-FFF2-40B4-BE49-F238E27FC236}">
                <a16:creationId xmlns:a16="http://schemas.microsoft.com/office/drawing/2014/main" id="{9CBB6392-5618-4384-9AA2-DEE7FA0243EF}"/>
              </a:ext>
            </a:extLst>
          </p:cNvPr>
          <p:cNvSpPr>
            <a:spLocks/>
          </p:cNvSpPr>
          <p:nvPr/>
        </p:nvSpPr>
        <p:spPr bwMode="auto">
          <a:xfrm>
            <a:off x="4191000" y="2971800"/>
            <a:ext cx="5334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9469249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2953" name="Arc 9">
            <a:extLst>
              <a:ext uri="{FF2B5EF4-FFF2-40B4-BE49-F238E27FC236}">
                <a16:creationId xmlns:a16="http://schemas.microsoft.com/office/drawing/2014/main" id="{9DB1F714-AEBB-494F-BCC4-04DE79B2CA37}"/>
              </a:ext>
            </a:extLst>
          </p:cNvPr>
          <p:cNvSpPr>
            <a:spLocks/>
          </p:cNvSpPr>
          <p:nvPr/>
        </p:nvSpPr>
        <p:spPr bwMode="auto">
          <a:xfrm>
            <a:off x="4876800" y="2057400"/>
            <a:ext cx="5334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9469249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2954" name="Arc 10">
            <a:extLst>
              <a:ext uri="{FF2B5EF4-FFF2-40B4-BE49-F238E27FC236}">
                <a16:creationId xmlns:a16="http://schemas.microsoft.com/office/drawing/2014/main" id="{618EFB52-2F07-4CB3-B2D3-5F45D25D4BB8}"/>
              </a:ext>
            </a:extLst>
          </p:cNvPr>
          <p:cNvSpPr>
            <a:spLocks/>
          </p:cNvSpPr>
          <p:nvPr/>
        </p:nvSpPr>
        <p:spPr bwMode="auto">
          <a:xfrm>
            <a:off x="4114800" y="5715000"/>
            <a:ext cx="533400" cy="4572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9469249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</a:path>
              <a:path w="43200" h="43200" stroke="0" extrusionOk="0">
                <a:moveTo>
                  <a:pt x="21599" y="0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9784"/>
                  <a:pt x="9493" y="161"/>
                  <a:pt x="21307" y="1"/>
                </a:cubicBezTo>
                <a:lnTo>
                  <a:pt x="21600" y="21600"/>
                </a:lnTo>
                <a:lnTo>
                  <a:pt x="21599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FB3E7EB-0168-49A2-8EF8-857438768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4198" y="3283055"/>
            <a:ext cx="8751144" cy="984145"/>
          </a:xfrm>
        </p:spPr>
        <p:txBody>
          <a:bodyPr>
            <a:noAutofit/>
          </a:bodyPr>
          <a:lstStyle/>
          <a:p>
            <a:pPr defTabSz="914400">
              <a:spcBef>
                <a:spcPct val="50000"/>
              </a:spcBef>
              <a:buFontTx/>
              <a:buChar char="•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lại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thuộc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lời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Khúc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sơn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ca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Xem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lại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lý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nửa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dấu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hoá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Chuẩn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bị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sau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7" name="Picture 3" descr="BDRLC082">
            <a:extLst>
              <a:ext uri="{FF2B5EF4-FFF2-40B4-BE49-F238E27FC236}">
                <a16:creationId xmlns:a16="http://schemas.microsoft.com/office/drawing/2014/main" id="{571100AC-A724-4103-8B07-08CBE6AB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638"/>
            <a:ext cx="2667000" cy="23923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0849762-8CFB-418C-B29D-8BC9595E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4" y="1579564"/>
            <a:ext cx="1787525" cy="5794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</a:rPr>
              <a:t>DẶN DÒ</a:t>
            </a:r>
          </a:p>
        </p:txBody>
      </p:sp>
      <p:sp>
        <p:nvSpPr>
          <p:cNvPr id="16389" name="Text Box 5">
            <a:hlinkClick r:id="" action="ppaction://noaction"/>
            <a:extLst>
              <a:ext uri="{FF2B5EF4-FFF2-40B4-BE49-F238E27FC236}">
                <a16:creationId xmlns:a16="http://schemas.microsoft.com/office/drawing/2014/main" id="{037FE8AA-43DF-4B9D-BB49-A93DD95D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8674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/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D2A0D7F6-8055-42A6-9368-9CCF1CB1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658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/>
          </a:p>
        </p:txBody>
      </p:sp>
      <p:pic>
        <p:nvPicPr>
          <p:cNvPr id="8" name="Picture 7" descr="images (4)">
            <a:extLst>
              <a:ext uri="{FF2B5EF4-FFF2-40B4-BE49-F238E27FC236}">
                <a16:creationId xmlns:a16="http://schemas.microsoft.com/office/drawing/2014/main" id="{7E630E1F-1823-4EA5-8A75-75DB50C3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006">
            <a:off x="9822543" y="334664"/>
            <a:ext cx="1798190" cy="248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511">
            <a:extLst>
              <a:ext uri="{FF2B5EF4-FFF2-40B4-BE49-F238E27FC236}">
                <a16:creationId xmlns:a16="http://schemas.microsoft.com/office/drawing/2014/main" id="{FBDE174B-E4D8-4809-9981-A16868E8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OTES2">
            <a:extLst>
              <a:ext uri="{FF2B5EF4-FFF2-40B4-BE49-F238E27FC236}">
                <a16:creationId xmlns:a16="http://schemas.microsoft.com/office/drawing/2014/main" id="{C804EF46-8F43-4638-AD8F-733F2BE5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096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NOTES2">
            <a:extLst>
              <a:ext uri="{FF2B5EF4-FFF2-40B4-BE49-F238E27FC236}">
                <a16:creationId xmlns:a16="http://schemas.microsoft.com/office/drawing/2014/main" id="{7ECC60D9-D397-44D8-96E0-8684B45B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292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2">
            <a:extLst>
              <a:ext uri="{FF2B5EF4-FFF2-40B4-BE49-F238E27FC236}">
                <a16:creationId xmlns:a16="http://schemas.microsoft.com/office/drawing/2014/main" id="{C5A5EC52-C5EE-425A-BB97-C9C13BAD8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38" y="685800"/>
            <a:ext cx="5943600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Bodoni MT Black" panose="020B0604020202020204" pitchFamily="18" charset="0"/>
              </a:rPr>
              <a:t>Tiết 13: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CD8D79AF-0D83-491F-8BC2-E3EBE0F27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4478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-Ôn tập bài hát:</a:t>
            </a:r>
          </a:p>
        </p:txBody>
      </p:sp>
      <p:sp>
        <p:nvSpPr>
          <p:cNvPr id="22" name="WordArt 14">
            <a:extLst>
              <a:ext uri="{FF2B5EF4-FFF2-40B4-BE49-F238E27FC236}">
                <a16:creationId xmlns:a16="http://schemas.microsoft.com/office/drawing/2014/main" id="{5D1128EA-767F-4357-A14E-56DD23C768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95650" y="2184400"/>
            <a:ext cx="5600700" cy="1016000"/>
          </a:xfrm>
          <a:prstGeom prst="rect">
            <a:avLst/>
          </a:prstGeom>
        </p:spPr>
        <p:txBody>
          <a:bodyPr wrap="none" numCol="1" fromWordArt="1">
            <a:prstTxWarp prst="textDeflate">
              <a:avLst>
                <a:gd name="adj" fmla="val 1875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3600" b="1" kern="10" spc="-36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125724" dir="18900000" algn="ctr" rotWithShape="0">
                    <a:srgbClr val="000099"/>
                  </a:outerShdw>
                </a:effectLst>
              </a:rPr>
              <a:t>Khóc h¸t chim s¬n ca</a:t>
            </a:r>
            <a:endParaRPr lang="en-US" sz="3600" b="1" kern="10" spc="-360">
              <a:ln w="12700">
                <a:solidFill>
                  <a:srgbClr val="0000CC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125724" dir="18900000" algn="ctr" rotWithShape="0">
                  <a:srgbClr val="000099"/>
                </a:outerShdw>
              </a:effectLst>
            </a:endParaRPr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id="{F9D72C76-1A93-4697-B373-69F965432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306763"/>
            <a:ext cx="335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-Nhạc lý:</a:t>
            </a:r>
          </a:p>
        </p:txBody>
      </p:sp>
      <p:sp>
        <p:nvSpPr>
          <p:cNvPr id="24" name="WordArt 16">
            <a:extLst>
              <a:ext uri="{FF2B5EF4-FFF2-40B4-BE49-F238E27FC236}">
                <a16:creationId xmlns:a16="http://schemas.microsoft.com/office/drawing/2014/main" id="{7EEAB052-BB50-4385-9E68-C04C4319DA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0" y="4267200"/>
            <a:ext cx="5791200" cy="1143000"/>
          </a:xfrm>
          <a:prstGeom prst="rect">
            <a:avLst/>
          </a:prstGeom>
        </p:spPr>
        <p:txBody>
          <a:bodyPr wrap="none" numCol="1" fromWordArt="1">
            <a:prstTxWarp prst="textInflateBottom">
              <a:avLst>
                <a:gd name="adj" fmla="val 68083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>
                <a:ln w="19050">
                  <a:solidFill>
                    <a:srgbClr val="54122A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-Cung vµ nöa cung</a:t>
            </a:r>
          </a:p>
          <a:p>
            <a:pPr algn="ctr"/>
            <a:r>
              <a:rPr lang="en-US" sz="3600" kern="10">
                <a:ln w="19050">
                  <a:solidFill>
                    <a:srgbClr val="54122A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-DÊu hãa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 nhac Khuc hat chim son ca copy">
            <a:extLst>
              <a:ext uri="{FF2B5EF4-FFF2-40B4-BE49-F238E27FC236}">
                <a16:creationId xmlns:a16="http://schemas.microsoft.com/office/drawing/2014/main" id="{C4E3937E-6736-46EC-8184-4BDA38B4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066800"/>
            <a:ext cx="6172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35-2">
            <a:extLst>
              <a:ext uri="{FF2B5EF4-FFF2-40B4-BE49-F238E27FC236}">
                <a16:creationId xmlns:a16="http://schemas.microsoft.com/office/drawing/2014/main" id="{3EB93E91-AAF3-4631-9E5A-2DD712262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35-2">
            <a:extLst>
              <a:ext uri="{FF2B5EF4-FFF2-40B4-BE49-F238E27FC236}">
                <a16:creationId xmlns:a16="http://schemas.microsoft.com/office/drawing/2014/main" id="{9992E926-55E8-4FBE-9A06-4041AD7A31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0960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35-2">
            <a:extLst>
              <a:ext uri="{FF2B5EF4-FFF2-40B4-BE49-F238E27FC236}">
                <a16:creationId xmlns:a16="http://schemas.microsoft.com/office/drawing/2014/main" id="{FEEDE9CB-4A7A-455F-A289-5AD503AEC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0200" y="31623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5-2">
            <a:extLst>
              <a:ext uri="{FF2B5EF4-FFF2-40B4-BE49-F238E27FC236}">
                <a16:creationId xmlns:a16="http://schemas.microsoft.com/office/drawing/2014/main" id="{081E2407-D1BA-4CA6-890B-401F5D38E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6600" y="3238500"/>
            <a:ext cx="685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DE680162-8975-49FE-8939-6071C7312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381000"/>
            <a:ext cx="70104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</a:t>
            </a:r>
            <a:r>
              <a:rPr 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KHÚC HÁT CHIM SƠN CA</a:t>
            </a:r>
          </a:p>
          <a:p>
            <a:pPr algn="r">
              <a:spcBef>
                <a:spcPct val="50000"/>
              </a:spcBef>
              <a:defRPr/>
            </a:pPr>
            <a:r>
              <a:rPr lang="en-US" b="1" i="1">
                <a:solidFill>
                  <a:srgbClr val="0000CC"/>
                </a:solidFill>
                <a:latin typeface="Times New Roman" pitchFamily="18" charset="0"/>
              </a:rPr>
              <a:t>NHẠCVÀ LỜI: ĐỖ HÒA AN</a:t>
            </a:r>
          </a:p>
        </p:txBody>
      </p:sp>
      <p:pic>
        <p:nvPicPr>
          <p:cNvPr id="11" name="Picture 10" descr="bay">
            <a:extLst>
              <a:ext uri="{FF2B5EF4-FFF2-40B4-BE49-F238E27FC236}">
                <a16:creationId xmlns:a16="http://schemas.microsoft.com/office/drawing/2014/main" id="{3B4A78C0-54F4-400E-B582-5D05DA350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0203">
            <a:off x="3390900" y="4724400"/>
            <a:ext cx="9144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oa hồng">
            <a:extLst>
              <a:ext uri="{FF2B5EF4-FFF2-40B4-BE49-F238E27FC236}">
                <a16:creationId xmlns:a16="http://schemas.microsoft.com/office/drawing/2014/main" id="{A6A9CB40-DFFC-4254-B539-4587A94A16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4800600"/>
            <a:ext cx="1165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oa hồng">
            <a:extLst>
              <a:ext uri="{FF2B5EF4-FFF2-40B4-BE49-F238E27FC236}">
                <a16:creationId xmlns:a16="http://schemas.microsoft.com/office/drawing/2014/main" id="{6E3CBAEB-93B1-453E-AB65-34A2B33837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5410200"/>
            <a:ext cx="793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oa hồng">
            <a:extLst>
              <a:ext uri="{FF2B5EF4-FFF2-40B4-BE49-F238E27FC236}">
                <a16:creationId xmlns:a16="http://schemas.microsoft.com/office/drawing/2014/main" id="{F9CBC4A6-A0EE-43B8-9DDB-5A84CC43B3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181600"/>
            <a:ext cx="793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bay">
            <a:extLst>
              <a:ext uri="{FF2B5EF4-FFF2-40B4-BE49-F238E27FC236}">
                <a16:creationId xmlns:a16="http://schemas.microsoft.com/office/drawing/2014/main" id="{E414234F-84B2-4B41-A49F-D56E64E56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0203">
            <a:off x="1790700" y="4800600"/>
            <a:ext cx="9144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EA909D28-BE33-4CB5-9A09-DE539E0E7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381000"/>
            <a:ext cx="2514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66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u="sng">
                <a:solidFill>
                  <a:srgbClr val="006600"/>
                </a:solidFill>
                <a:latin typeface="Times New Roman" panose="02020603050405020304" pitchFamily="18" charset="0"/>
              </a:rPr>
              <a:t>Ôn tập                             bài hát</a:t>
            </a:r>
          </a:p>
        </p:txBody>
      </p:sp>
      <p:pic>
        <p:nvPicPr>
          <p:cNvPr id="17" name="Picture 16" descr="48546848ec9ad9a414b">
            <a:hlinkClick r:id="rId6" action="ppaction://hlinkfile"/>
            <a:extLst>
              <a:ext uri="{FF2B5EF4-FFF2-40B4-BE49-F238E27FC236}">
                <a16:creationId xmlns:a16="http://schemas.microsoft.com/office/drawing/2014/main" id="{FA216B61-5836-40DE-B5F1-9F212EF87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63055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E2D4811E-CB09-411A-9E17-74F880580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2286000"/>
            <a:ext cx="1981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</a:t>
            </a: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NGHE LẠI GIAI ĐIỆU BÀI HÁT</a:t>
            </a:r>
            <a:endParaRPr lang="en-US" b="1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3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2">
            <a:extLst>
              <a:ext uri="{FF2B5EF4-FFF2-40B4-BE49-F238E27FC236}">
                <a16:creationId xmlns:a16="http://schemas.microsoft.com/office/drawing/2014/main" id="{2588B0C8-2A5F-443F-BCAE-62C71A4C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1190"/>
          <a:stretch>
            <a:fillRect/>
          </a:stretch>
        </p:blipFill>
        <p:spPr bwMode="auto">
          <a:xfrm>
            <a:off x="1834661" y="381000"/>
            <a:ext cx="880051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>
            <a:extLst>
              <a:ext uri="{FF2B5EF4-FFF2-40B4-BE49-F238E27FC236}">
                <a16:creationId xmlns:a16="http://schemas.microsoft.com/office/drawing/2014/main" id="{2BDC4256-2166-4E67-83E5-0B1C9C8F67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5260" y="152400"/>
            <a:ext cx="2447925" cy="228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 panose="020B7200000000000000" pitchFamily="34" charset="0"/>
              </a:rPr>
              <a:t>khóc h¸t chim s¬n ca</a:t>
            </a:r>
            <a:endParaRPr lang="en-US" sz="1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CE977FA-8513-4638-BC82-71538248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524" y="431409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>
                <a:latin typeface="VNI-Times" pitchFamily="2" charset="0"/>
              </a:rPr>
              <a:t>Nhaïc vaø lôøi: </a:t>
            </a:r>
            <a:r>
              <a:rPr lang="en-US" altLang="en-US" sz="1400" b="1">
                <a:latin typeface=".VnTime" panose="020B7200000000000000" pitchFamily="34" charset="0"/>
              </a:rPr>
              <a:t>§ç Hoµ An</a:t>
            </a:r>
          </a:p>
        </p:txBody>
      </p:sp>
      <p:pic>
        <p:nvPicPr>
          <p:cNvPr id="2" name="KHÚC HÁT CHIM SƠN CA - ÂM NHẠC LỚP 7">
            <a:hlinkClick r:id="" action="ppaction://media"/>
            <a:extLst>
              <a:ext uri="{FF2B5EF4-FFF2-40B4-BE49-F238E27FC236}">
                <a16:creationId xmlns:a16="http://schemas.microsoft.com/office/drawing/2014/main" id="{2A1C46F5-3387-4035-BE38-054C58F05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289" y="63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úc hát chim sơn ca âm nhạc lớp 7 Karaoke - học hát lớp 7">
            <a:hlinkClick r:id="" action="ppaction://media"/>
            <a:extLst>
              <a:ext uri="{FF2B5EF4-FFF2-40B4-BE49-F238E27FC236}">
                <a16:creationId xmlns:a16="http://schemas.microsoft.com/office/drawing/2014/main" id="{A75EB098-211E-4C50-A5EB-D0A0DF51F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367" y="436100"/>
            <a:ext cx="10278791" cy="57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91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2B8D31-823F-4D34-89C1-92056D302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725072"/>
            <a:ext cx="7848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Em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haõy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cho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bieát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noäi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dung</a:t>
            </a:r>
          </a:p>
          <a:p>
            <a:pPr algn="ctr" eaLnBrk="1" hangingPunct="1"/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baøi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haùt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“</a:t>
            </a:r>
            <a:r>
              <a:rPr lang="en-US" altLang="en-US" sz="36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Khóc</a:t>
            </a:r>
            <a:r>
              <a:rPr lang="en-US" altLang="en-US" sz="36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h¸t</a:t>
            </a:r>
            <a:r>
              <a:rPr lang="en-US" altLang="en-US" sz="36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chim</a:t>
            </a:r>
            <a:r>
              <a:rPr lang="en-US" altLang="en-US" sz="36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S¬n</a:t>
            </a:r>
            <a:r>
              <a:rPr lang="en-US" altLang="en-US" sz="36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ca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”.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0E492-5EE6-4624-BE5C-3A6024363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36825"/>
            <a:ext cx="7162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>
                <a:solidFill>
                  <a:schemeClr val="bg2"/>
                </a:solidFill>
                <a:latin typeface=".VnTime" panose="020B7200000000000000" pitchFamily="34" charset="0"/>
              </a:rPr>
              <a:t>    </a:t>
            </a:r>
            <a:r>
              <a:rPr lang="en-US" altLang="en-US" sz="4000" b="1">
                <a:latin typeface=".VnTime" panose="020B7200000000000000" pitchFamily="34" charset="0"/>
              </a:rPr>
              <a:t>T¸c gi¶ mong cho tiÕng h¸t cña c¸c em vang kh¾p mäi n¬i ®Ó mäi ng­êi cïng chung sèng trong t×nh th©n ¸i, ®oµn kÕt.</a:t>
            </a:r>
          </a:p>
        </p:txBody>
      </p:sp>
    </p:spTree>
    <p:extLst>
      <p:ext uri="{BB962C8B-B14F-4D97-AF65-F5344CB8AC3E}">
        <p14:creationId xmlns:p14="http://schemas.microsoft.com/office/powerpoint/2010/main" val="2649872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tr">
            <a:extLst>
              <a:ext uri="{FF2B5EF4-FFF2-40B4-BE49-F238E27FC236}">
                <a16:creationId xmlns:a16="http://schemas.microsoft.com/office/drawing/2014/main" id="{F9BC4643-BC59-460E-AFAE-E23545D5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hoa hồng">
            <a:extLst>
              <a:ext uri="{FF2B5EF4-FFF2-40B4-BE49-F238E27FC236}">
                <a16:creationId xmlns:a16="http://schemas.microsoft.com/office/drawing/2014/main" id="{0A637BB4-3718-4F65-B321-B1CF75E641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33800"/>
            <a:ext cx="1111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hoa hồng">
            <a:extLst>
              <a:ext uri="{FF2B5EF4-FFF2-40B4-BE49-F238E27FC236}">
                <a16:creationId xmlns:a16="http://schemas.microsoft.com/office/drawing/2014/main" id="{1B7E8522-6DD7-4A8A-B996-C3E73362A5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1111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hoa hồng">
            <a:extLst>
              <a:ext uri="{FF2B5EF4-FFF2-40B4-BE49-F238E27FC236}">
                <a16:creationId xmlns:a16="http://schemas.microsoft.com/office/drawing/2014/main" id="{45055609-BD8A-4135-BB78-9910C75D2F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4648200"/>
            <a:ext cx="741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hoa hồng">
            <a:extLst>
              <a:ext uri="{FF2B5EF4-FFF2-40B4-BE49-F238E27FC236}">
                <a16:creationId xmlns:a16="http://schemas.microsoft.com/office/drawing/2014/main" id="{B6A03105-09E5-4B65-8685-F9AE8FA3B6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9600"/>
            <a:ext cx="63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hoa hồng">
            <a:extLst>
              <a:ext uri="{FF2B5EF4-FFF2-40B4-BE49-F238E27FC236}">
                <a16:creationId xmlns:a16="http://schemas.microsoft.com/office/drawing/2014/main" id="{A16ADFD7-9387-4F83-B9AB-2C1C5D6769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67200"/>
            <a:ext cx="6873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2" descr="hoa hồng">
            <a:extLst>
              <a:ext uri="{FF2B5EF4-FFF2-40B4-BE49-F238E27FC236}">
                <a16:creationId xmlns:a16="http://schemas.microsoft.com/office/drawing/2014/main" id="{2F22DE33-72CD-47B3-B2B8-BDFE3F6E50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9611">
            <a:off x="2349500" y="4135438"/>
            <a:ext cx="1004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3" descr="hoa hồng">
            <a:extLst>
              <a:ext uri="{FF2B5EF4-FFF2-40B4-BE49-F238E27FC236}">
                <a16:creationId xmlns:a16="http://schemas.microsoft.com/office/drawing/2014/main" id="{C365B091-B720-455D-9D07-AC3963639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4866" flipV="1">
            <a:off x="3595689" y="4114801"/>
            <a:ext cx="6873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4" descr="bay">
            <a:extLst>
              <a:ext uri="{FF2B5EF4-FFF2-40B4-BE49-F238E27FC236}">
                <a16:creationId xmlns:a16="http://schemas.microsoft.com/office/drawing/2014/main" id="{787563A3-5D09-46B0-814C-9B15F95166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6756">
            <a:off x="8717756" y="4106069"/>
            <a:ext cx="655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5" descr="bay">
            <a:extLst>
              <a:ext uri="{FF2B5EF4-FFF2-40B4-BE49-F238E27FC236}">
                <a16:creationId xmlns:a16="http://schemas.microsoft.com/office/drawing/2014/main" id="{BA3D86B3-069A-481C-B699-B2883475B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1788">
            <a:off x="7088188" y="3732213"/>
            <a:ext cx="103663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6" descr="bay">
            <a:extLst>
              <a:ext uri="{FF2B5EF4-FFF2-40B4-BE49-F238E27FC236}">
                <a16:creationId xmlns:a16="http://schemas.microsoft.com/office/drawing/2014/main" id="{F3D21CB3-FB79-4720-8C4C-63E74265C0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0627">
            <a:off x="5334794" y="3877469"/>
            <a:ext cx="655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7" descr="bay">
            <a:extLst>
              <a:ext uri="{FF2B5EF4-FFF2-40B4-BE49-F238E27FC236}">
                <a16:creationId xmlns:a16="http://schemas.microsoft.com/office/drawing/2014/main" id="{EEF61C75-E872-4020-95FC-3F46A2C932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9064">
            <a:off x="3429000" y="3765550"/>
            <a:ext cx="11890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8" descr="bay">
            <a:extLst>
              <a:ext uri="{FF2B5EF4-FFF2-40B4-BE49-F238E27FC236}">
                <a16:creationId xmlns:a16="http://schemas.microsoft.com/office/drawing/2014/main" id="{A110F797-25AF-46D0-9009-BB32F76E4D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73450">
            <a:off x="2743200" y="4038600"/>
            <a:ext cx="655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9" descr="bay">
            <a:extLst>
              <a:ext uri="{FF2B5EF4-FFF2-40B4-BE49-F238E27FC236}">
                <a16:creationId xmlns:a16="http://schemas.microsoft.com/office/drawing/2014/main" id="{7AFE914E-2B6C-4964-88C6-85DE47D19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74361">
            <a:off x="4725194" y="4106069"/>
            <a:ext cx="655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20" descr="bay">
            <a:extLst>
              <a:ext uri="{FF2B5EF4-FFF2-40B4-BE49-F238E27FC236}">
                <a16:creationId xmlns:a16="http://schemas.microsoft.com/office/drawing/2014/main" id="{5C40BE8A-C099-4818-B0B3-643EDB5B49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2092">
            <a:off x="6477794" y="4029869"/>
            <a:ext cx="655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21" descr="bay">
            <a:extLst>
              <a:ext uri="{FF2B5EF4-FFF2-40B4-BE49-F238E27FC236}">
                <a16:creationId xmlns:a16="http://schemas.microsoft.com/office/drawing/2014/main" id="{01A12BFA-45A3-4053-8F8D-909908DCF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1248">
            <a:off x="1343819" y="332582"/>
            <a:ext cx="15160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22" descr="bay">
            <a:extLst>
              <a:ext uri="{FF2B5EF4-FFF2-40B4-BE49-F238E27FC236}">
                <a16:creationId xmlns:a16="http://schemas.microsoft.com/office/drawing/2014/main" id="{D882C53A-28B8-4784-978F-316020CF09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38993">
            <a:off x="9474200" y="257175"/>
            <a:ext cx="1066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5" name="Text Box 23">
            <a:extLst>
              <a:ext uri="{FF2B5EF4-FFF2-40B4-BE49-F238E27FC236}">
                <a16:creationId xmlns:a16="http://schemas.microsoft.com/office/drawing/2014/main" id="{0149236D-586E-4938-840F-650709C17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905001"/>
            <a:ext cx="48006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54122A"/>
                </a:solidFill>
                <a:latin typeface="Times New Roman" panose="02020603050405020304" pitchFamily="18" charset="0"/>
              </a:rPr>
              <a:t>- Cung và nửa cung 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54122A"/>
                </a:solidFill>
                <a:latin typeface="Times New Roman" panose="02020603050405020304" pitchFamily="18" charset="0"/>
              </a:rPr>
              <a:t>- Dấu hóa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54122A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6" name="Text Box 24">
            <a:extLst>
              <a:ext uri="{FF2B5EF4-FFF2-40B4-BE49-F238E27FC236}">
                <a16:creationId xmlns:a16="http://schemas.microsoft.com/office/drawing/2014/main" id="{147D141C-9CB0-4B84-8406-53A48EF28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143000"/>
            <a:ext cx="304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u="sng">
                <a:solidFill>
                  <a:srgbClr val="006600"/>
                </a:solidFill>
                <a:latin typeface="Times New Roman" panose="02020603050405020304" pitchFamily="18" charset="0"/>
              </a:rPr>
              <a:t>Nhạc lý</a:t>
            </a:r>
          </a:p>
        </p:txBody>
      </p:sp>
      <p:graphicFrame>
        <p:nvGraphicFramePr>
          <p:cNvPr id="18457" name="Object 25">
            <a:extLst>
              <a:ext uri="{FF2B5EF4-FFF2-40B4-BE49-F238E27FC236}">
                <a16:creationId xmlns:a16="http://schemas.microsoft.com/office/drawing/2014/main" id="{850464D9-ABCB-4C93-9837-067DDBCEFE30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276600" y="4800600"/>
          <a:ext cx="59436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6" imgW="1457087" imgH="808196" progId="CorelDRAW.Graphic.9">
                  <p:embed/>
                </p:oleObj>
              </mc:Choice>
              <mc:Fallback>
                <p:oleObj name="CorelDRAW" r:id="rId6" imgW="1457087" imgH="808196" progId="CorelDRAW.Graphic.9">
                  <p:embed/>
                  <p:pic>
                    <p:nvPicPr>
                      <p:cNvPr id="18457" name="Object 25">
                        <a:extLst>
                          <a:ext uri="{FF2B5EF4-FFF2-40B4-BE49-F238E27FC236}">
                            <a16:creationId xmlns:a16="http://schemas.microsoft.com/office/drawing/2014/main" id="{850464D9-ABCB-4C93-9837-067DDBCEFE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00600"/>
                        <a:ext cx="5943600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5" grpId="0"/>
      <p:bldP spid="18456" grpId="0"/>
    </p:bld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1294</TotalTime>
  <Words>684</Words>
  <Application>Microsoft Office PowerPoint</Application>
  <PresentationFormat>Widescreen</PresentationFormat>
  <Paragraphs>84</Paragraphs>
  <Slides>22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Calibri</vt:lpstr>
      <vt:lpstr>.VnHelvetInsH</vt:lpstr>
      <vt:lpstr>.VnTime</vt:lpstr>
      <vt:lpstr>Bodoni MT Black</vt:lpstr>
      <vt:lpstr>Wingdings 3</vt:lpstr>
      <vt:lpstr>Times New Roman</vt:lpstr>
      <vt:lpstr>Corbel</vt:lpstr>
      <vt:lpstr>Arial</vt:lpstr>
      <vt:lpstr>VNI-Times</vt:lpstr>
      <vt:lpstr>Century Gothic</vt:lpstr>
      <vt:lpstr>Tahoma</vt:lpstr>
      <vt:lpstr>.VnTimeH</vt:lpstr>
      <vt:lpstr>Wingdings 2</vt:lpstr>
      <vt:lpstr>Aachen</vt:lpstr>
      <vt:lpstr>Frame</vt:lpstr>
      <vt:lpstr>Wisp</vt:lpstr>
      <vt:lpstr>1_Default Design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Hoàng Minh Trí</dc:title>
  <dc:creator>MyComputer</dc:creator>
  <cp:lastModifiedBy>Admin</cp:lastModifiedBy>
  <cp:revision>195</cp:revision>
  <dcterms:created xsi:type="dcterms:W3CDTF">2021-09-04T12:43:39Z</dcterms:created>
  <dcterms:modified xsi:type="dcterms:W3CDTF">2021-12-06T23:16:47Z</dcterms:modified>
</cp:coreProperties>
</file>